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BA723B-261D-40B7-905D-2FE311C2DDC1}">
  <a:tblStyle styleId="{71BA723B-261D-40B7-905D-2FE311C2DD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15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3ffc8ff15b_0_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3ffc8ff15b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33ffc8ff15b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3ffc8ff15b_0_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3ffc8ff15b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33ffc8ff15b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3ffc8ff15b_0_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3ffc8ff15b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33ffc8ff15b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3ffc8ff15b_0_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3ffc8ff15b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g33ffc8ff15b_0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3e6c57b2d1_0_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3e6c57b2d1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33e6c57b2d1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3e6c57b2d1_0_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3e6c57b2d1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g33e6c57b2d1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3e6c57b2d1_0_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3e6c57b2d1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g33e6c57b2d1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987426"/>
            <a:ext cx="4629150" cy="4873625"/>
          </a:xfrm>
          <a:prstGeom prst="rect">
            <a:avLst/>
          </a:prstGeom>
          <a:noFill/>
          <a:ln>
            <a:noFill/>
          </a:ln>
        </p:spPr>
      </p:sp>
      <p:sp>
        <p:nvSpPr>
          <p:cNvPr id="68" name="Google Shape;68;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doi.org/10.1109/ACCESS.2023.3301162" TargetMode="External"/><Relationship Id="rId3" Type="http://schemas.openxmlformats.org/officeDocument/2006/relationships/hyperlink" Target="https://doi.org/10.1016/j.patter.2024.100974" TargetMode="External"/><Relationship Id="rId7" Type="http://schemas.openxmlformats.org/officeDocument/2006/relationships/hyperlink" Target="https://doi.org/10.1109/TDSC.2023.3263974"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doi.org/10.48550/arXiv.2110.01740" TargetMode="External"/><Relationship Id="rId5" Type="http://schemas.openxmlformats.org/officeDocument/2006/relationships/hyperlink" Target="https://doi.org/10.1038/s41598-024-68529" TargetMode="External"/><Relationship Id="rId4" Type="http://schemas.openxmlformats.org/officeDocument/2006/relationships/hyperlink" Target="https://doi.org/10.1109/SCEECS57921.2023.10063042" TargetMode="External"/><Relationship Id="rId9" Type="http://schemas.openxmlformats.org/officeDocument/2006/relationships/hyperlink" Target="https://doi.org/10.48001/joitc.2023.119-13"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sciencedirect.com/science/article/pii/S2405959523000243" TargetMode="External"/><Relationship Id="rId3" Type="http://schemas.openxmlformats.org/officeDocument/2006/relationships/hyperlink" Target="https://doi.org/10.14445/22315381/IJETT-V72I12P108" TargetMode="External"/><Relationship Id="rId7" Type="http://schemas.openxmlformats.org/officeDocument/2006/relationships/hyperlink" Target="https://journals.sagepub.com/doi/abs/10.1177/08404704241254820" TargetMode="External"/><Relationship Id="rId12" Type="http://schemas.openxmlformats.org/officeDocument/2006/relationships/hyperlink" Target="https://journals.sagepub.com/doi/10.1177/14604582231234567"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www.researchgate.net/publication/373614199_Preserving_Privacy_and_Security_A_Comparative_Study_of_Health_Data_Regulations_-_GDPR_vs_HIPAA?utm_source=chatgpt.com" TargetMode="External"/><Relationship Id="rId11" Type="http://schemas.openxmlformats.org/officeDocument/2006/relationships/hyperlink" Target="https://www.sciencedirect.com/science/article/pii/S0933365723002390" TargetMode="External"/><Relationship Id="rId5" Type="http://schemas.openxmlformats.org/officeDocument/2006/relationships/hyperlink" Target="https://www.researchgate.net/publication/373614199_Preserving_Privacy_and_Security_A_Comparative_Study_of_Health_Data_Regulations_-_GDPR_vs_HIPAA" TargetMode="External"/><Relationship Id="rId10" Type="http://schemas.openxmlformats.org/officeDocument/2006/relationships/hyperlink" Target="https://link.springer.com/article/10.1007/s10916-024-01823-7" TargetMode="External"/><Relationship Id="rId4" Type="http://schemas.openxmlformats.org/officeDocument/2006/relationships/hyperlink" Target="https://ijettjournal.org/archive/ijett-v72i12p108?utm_source=chatgpt.com" TargetMode="External"/><Relationship Id="rId9" Type="http://schemas.openxmlformats.org/officeDocument/2006/relationships/hyperlink" Target="https://www.sciencedirect.com/science/article/pii/S2405959523000243?utm_source=chatgpt.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3"/>
          <p:cNvPicPr preferRelativeResize="0"/>
          <p:nvPr/>
        </p:nvPicPr>
        <p:blipFill rotWithShape="1">
          <a:blip r:embed="rId3">
            <a:alphaModFix/>
          </a:blip>
          <a:srcRect/>
          <a:stretch/>
        </p:blipFill>
        <p:spPr>
          <a:xfrm>
            <a:off x="174379" y="99322"/>
            <a:ext cx="1576960" cy="1178263"/>
          </a:xfrm>
          <a:prstGeom prst="rect">
            <a:avLst/>
          </a:prstGeom>
          <a:noFill/>
          <a:ln>
            <a:noFill/>
          </a:ln>
        </p:spPr>
      </p:pic>
      <p:pic>
        <p:nvPicPr>
          <p:cNvPr id="89" name="Google Shape;89;p13" descr="Anna University - Wikipedia"/>
          <p:cNvPicPr preferRelativeResize="0"/>
          <p:nvPr/>
        </p:nvPicPr>
        <p:blipFill rotWithShape="1">
          <a:blip r:embed="rId4">
            <a:alphaModFix/>
          </a:blip>
          <a:srcRect/>
          <a:stretch/>
        </p:blipFill>
        <p:spPr>
          <a:xfrm>
            <a:off x="7615085" y="88372"/>
            <a:ext cx="1306884" cy="1178263"/>
          </a:xfrm>
          <a:prstGeom prst="rect">
            <a:avLst/>
          </a:prstGeom>
          <a:noFill/>
          <a:ln>
            <a:noFill/>
          </a:ln>
        </p:spPr>
      </p:pic>
      <p:sp>
        <p:nvSpPr>
          <p:cNvPr id="90" name="Google Shape;90;p13"/>
          <p:cNvSpPr txBox="1"/>
          <p:nvPr/>
        </p:nvSpPr>
        <p:spPr>
          <a:xfrm>
            <a:off x="1051775" y="1510325"/>
            <a:ext cx="8346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i="0" u="none" strike="noStrike" cap="none">
                <a:solidFill>
                  <a:srgbClr val="7030A0"/>
                </a:solidFill>
                <a:latin typeface="Times New Roman"/>
                <a:ea typeface="Times New Roman"/>
                <a:cs typeface="Times New Roman"/>
                <a:sym typeface="Times New Roman"/>
              </a:rPr>
              <a:t>Department of Computer Science and Engineering </a:t>
            </a:r>
            <a:endParaRPr sz="2400" b="1">
              <a:solidFill>
                <a:srgbClr val="7030A0"/>
              </a:solidFill>
              <a:latin typeface="Calibri"/>
              <a:ea typeface="Calibri"/>
              <a:cs typeface="Calibri"/>
              <a:sym typeface="Calibri"/>
            </a:endParaRPr>
          </a:p>
        </p:txBody>
      </p:sp>
      <p:sp>
        <p:nvSpPr>
          <p:cNvPr id="91" name="Google Shape;91;p13"/>
          <p:cNvSpPr txBox="1"/>
          <p:nvPr/>
        </p:nvSpPr>
        <p:spPr>
          <a:xfrm>
            <a:off x="78600" y="2148675"/>
            <a:ext cx="91440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p:txBody>
      </p:sp>
      <p:sp>
        <p:nvSpPr>
          <p:cNvPr id="92" name="Google Shape;92;p13"/>
          <p:cNvSpPr txBox="1"/>
          <p:nvPr/>
        </p:nvSpPr>
        <p:spPr>
          <a:xfrm>
            <a:off x="877407" y="5463912"/>
            <a:ext cx="39387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chemeClr val="dk1"/>
                </a:solidFill>
                <a:latin typeface="Times New Roman"/>
                <a:ea typeface="Times New Roman"/>
                <a:cs typeface="Times New Roman"/>
                <a:sym typeface="Times New Roman"/>
              </a:rPr>
              <a:t>Guide:</a:t>
            </a:r>
            <a:endParaRPr sz="2000" b="1">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IN" sz="2000" b="1">
                <a:solidFill>
                  <a:schemeClr val="dk1"/>
                </a:solidFill>
                <a:latin typeface="Times New Roman"/>
                <a:ea typeface="Times New Roman"/>
                <a:cs typeface="Times New Roman"/>
                <a:sym typeface="Times New Roman"/>
              </a:rPr>
              <a:t>Mrs.S.T.SANTHANALAKSHMI M.Tech(Ph.D)</a:t>
            </a:r>
            <a:endParaRPr sz="2000" b="1">
              <a:solidFill>
                <a:schemeClr val="dk1"/>
              </a:solidFill>
              <a:latin typeface="Times New Roman"/>
              <a:ea typeface="Times New Roman"/>
              <a:cs typeface="Times New Roman"/>
              <a:sym typeface="Times New Roman"/>
            </a:endParaRPr>
          </a:p>
        </p:txBody>
      </p:sp>
      <p:sp>
        <p:nvSpPr>
          <p:cNvPr id="93" name="Google Shape;93;p13"/>
          <p:cNvSpPr txBox="1"/>
          <p:nvPr/>
        </p:nvSpPr>
        <p:spPr>
          <a:xfrm>
            <a:off x="2414400" y="3525925"/>
            <a:ext cx="53583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a:solidFill>
                  <a:schemeClr val="dk1"/>
                </a:solidFill>
                <a:latin typeface="Times New Roman"/>
                <a:ea typeface="Times New Roman"/>
                <a:cs typeface="Times New Roman"/>
                <a:sym typeface="Times New Roman"/>
              </a:rPr>
              <a:t>Team Members Name / Register Number</a:t>
            </a:r>
            <a:endParaRPr sz="2000" b="1">
              <a:solidFill>
                <a:schemeClr val="dk1"/>
              </a:solidFill>
              <a:latin typeface="Times New Roman"/>
              <a:ea typeface="Times New Roman"/>
              <a:cs typeface="Times New Roman"/>
              <a:sym typeface="Times New Roman"/>
            </a:endParaRPr>
          </a:p>
        </p:txBody>
      </p:sp>
      <p:sp>
        <p:nvSpPr>
          <p:cNvPr id="94" name="Google Shape;94;p13"/>
          <p:cNvSpPr txBox="1"/>
          <p:nvPr/>
        </p:nvSpPr>
        <p:spPr>
          <a:xfrm>
            <a:off x="5284925" y="5452950"/>
            <a:ext cx="36696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chemeClr val="dk1"/>
                </a:solidFill>
                <a:latin typeface="Times New Roman"/>
                <a:ea typeface="Times New Roman"/>
                <a:cs typeface="Times New Roman"/>
                <a:sym typeface="Times New Roman"/>
              </a:rPr>
              <a:t>Supervisor:</a:t>
            </a:r>
            <a:endParaRPr sz="2000" b="1">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IN" sz="2000" b="1">
                <a:solidFill>
                  <a:schemeClr val="dk1"/>
                </a:solidFill>
                <a:latin typeface="Times New Roman"/>
                <a:ea typeface="Times New Roman"/>
                <a:cs typeface="Times New Roman"/>
                <a:sym typeface="Times New Roman"/>
              </a:rPr>
              <a:t>Dr. KAVITHA SUBRAMANI M.E,PhD</a:t>
            </a:r>
            <a:endParaRPr sz="2000" b="1">
              <a:solidFill>
                <a:schemeClr val="dk1"/>
              </a:solidFill>
              <a:latin typeface="Times New Roman"/>
              <a:ea typeface="Times New Roman"/>
              <a:cs typeface="Times New Roman"/>
              <a:sym typeface="Times New Roman"/>
            </a:endParaRPr>
          </a:p>
        </p:txBody>
      </p:sp>
      <p:pic>
        <p:nvPicPr>
          <p:cNvPr id="95" name="Google Shape;95;p13"/>
          <p:cNvPicPr preferRelativeResize="0"/>
          <p:nvPr/>
        </p:nvPicPr>
        <p:blipFill rotWithShape="1">
          <a:blip r:embed="rId5">
            <a:alphaModFix/>
          </a:blip>
          <a:srcRect/>
          <a:stretch/>
        </p:blipFill>
        <p:spPr>
          <a:xfrm>
            <a:off x="1418480" y="99322"/>
            <a:ext cx="6133822" cy="1263286"/>
          </a:xfrm>
          <a:prstGeom prst="rect">
            <a:avLst/>
          </a:prstGeom>
          <a:noFill/>
          <a:ln>
            <a:noFill/>
          </a:ln>
        </p:spPr>
      </p:pic>
      <p:sp>
        <p:nvSpPr>
          <p:cNvPr id="96" name="Google Shape;96;p13"/>
          <p:cNvSpPr txBox="1">
            <a:spLocks noGrp="1"/>
          </p:cNvSpPr>
          <p:nvPr>
            <p:ph type="dt" idx="10"/>
          </p:nvPr>
        </p:nvSpPr>
        <p:spPr>
          <a:xfrm>
            <a:off x="628650" y="6356351"/>
            <a:ext cx="20574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97" name="Google Shape;97;p13"/>
          <p:cNvSpPr txBox="1">
            <a:spLocks noGrp="1"/>
          </p:cNvSpPr>
          <p:nvPr>
            <p:ph type="sldNum" idx="12"/>
          </p:nvPr>
        </p:nvSpPr>
        <p:spPr>
          <a:xfrm>
            <a:off x="6457949" y="6356351"/>
            <a:ext cx="231427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400" b="1">
                <a:solidFill>
                  <a:schemeClr val="dk1"/>
                </a:solidFill>
              </a:rPr>
              <a:t>1</a:t>
            </a:fld>
            <a:endParaRPr sz="1400" b="1">
              <a:solidFill>
                <a:schemeClr val="dk1"/>
              </a:solidFill>
            </a:endParaRPr>
          </a:p>
        </p:txBody>
      </p:sp>
      <p:sp>
        <p:nvSpPr>
          <p:cNvPr id="98" name="Google Shape;98;p13"/>
          <p:cNvSpPr txBox="1">
            <a:spLocks noGrp="1"/>
          </p:cNvSpPr>
          <p:nvPr>
            <p:ph type="ftr" idx="11"/>
          </p:nvPr>
        </p:nvSpPr>
        <p:spPr>
          <a:xfrm>
            <a:off x="2524000" y="6356350"/>
            <a:ext cx="4697100" cy="365100"/>
          </a:xfrm>
          <a:prstGeom prst="rect">
            <a:avLst/>
          </a:prstGeom>
          <a:noFill/>
          <a:ln>
            <a:noFill/>
          </a:ln>
        </p:spPr>
        <p:txBody>
          <a:bodyPr spcFirstLastPara="1" wrap="square" lIns="91425" tIns="45700" rIns="91425" bIns="45700" anchor="ctr" anchorCtr="0">
            <a:normAutofit fontScale="32500" lnSpcReduction="10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Font typeface="Arial"/>
              <a:buNone/>
            </a:pPr>
            <a:endParaRPr/>
          </a:p>
        </p:txBody>
      </p:sp>
      <p:sp>
        <p:nvSpPr>
          <p:cNvPr id="99" name="Google Shape;99;p13"/>
          <p:cNvSpPr txBox="1"/>
          <p:nvPr/>
        </p:nvSpPr>
        <p:spPr>
          <a:xfrm>
            <a:off x="2560350" y="4050250"/>
            <a:ext cx="5212200" cy="126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Font typeface="Arial"/>
              <a:buNone/>
            </a:pPr>
            <a:r>
              <a:rPr lang="en-IN" sz="2000" b="1">
                <a:solidFill>
                  <a:schemeClr val="dk1"/>
                </a:solidFill>
                <a:latin typeface="Times New Roman"/>
                <a:ea typeface="Times New Roman"/>
                <a:cs typeface="Times New Roman"/>
                <a:sym typeface="Times New Roman"/>
              </a:rPr>
              <a:t>         DHARSHINI B/211421104058</a:t>
            </a:r>
            <a:endParaRPr sz="2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Font typeface="Arial"/>
              <a:buNone/>
            </a:pPr>
            <a:r>
              <a:rPr lang="en-IN" sz="2000" b="1">
                <a:solidFill>
                  <a:schemeClr val="dk1"/>
                </a:solidFill>
                <a:latin typeface="Times New Roman"/>
                <a:ea typeface="Times New Roman"/>
                <a:cs typeface="Times New Roman"/>
                <a:sym typeface="Times New Roman"/>
              </a:rPr>
              <a:t>         ELAKKIYA S/211421104069</a:t>
            </a:r>
            <a:endParaRPr sz="2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Font typeface="Arial"/>
              <a:buNone/>
            </a:pPr>
            <a:r>
              <a:rPr lang="en-IN" sz="2000" b="1">
                <a:solidFill>
                  <a:schemeClr val="dk1"/>
                </a:solidFill>
                <a:latin typeface="Times New Roman"/>
                <a:ea typeface="Times New Roman"/>
                <a:cs typeface="Times New Roman"/>
                <a:sym typeface="Times New Roman"/>
              </a:rPr>
              <a:t>         GAJALAKSHMI S/211421104070</a:t>
            </a:r>
            <a:endParaRPr sz="2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2"/>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600"/>
              <a:buFont typeface="Times New Roman"/>
              <a:buNone/>
            </a:pPr>
            <a:r>
              <a:rPr lang="en-IN" sz="3600" b="1">
                <a:solidFill>
                  <a:srgbClr val="7030A0"/>
                </a:solidFill>
                <a:latin typeface="Times New Roman"/>
                <a:ea typeface="Times New Roman"/>
                <a:cs typeface="Times New Roman"/>
                <a:sym typeface="Times New Roman"/>
              </a:rPr>
              <a:t>Software / Hardware used</a:t>
            </a:r>
            <a:endParaRPr sz="3600" b="1">
              <a:solidFill>
                <a:srgbClr val="7030A0"/>
              </a:solidFill>
              <a:latin typeface="Times New Roman"/>
              <a:ea typeface="Times New Roman"/>
              <a:cs typeface="Times New Roman"/>
              <a:sym typeface="Times New Roman"/>
            </a:endParaRPr>
          </a:p>
        </p:txBody>
      </p:sp>
      <p:sp>
        <p:nvSpPr>
          <p:cNvPr id="182" name="Google Shape;182;p2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183" name="Google Shape;183;p2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400" b="1">
                <a:solidFill>
                  <a:schemeClr val="dk1"/>
                </a:solidFill>
              </a:rPr>
              <a:t>10</a:t>
            </a:fld>
            <a:endParaRPr sz="1400" b="1">
              <a:solidFill>
                <a:schemeClr val="dk1"/>
              </a:solidFill>
            </a:endParaRPr>
          </a:p>
        </p:txBody>
      </p:sp>
      <p:sp>
        <p:nvSpPr>
          <p:cNvPr id="184" name="Google Shape;184;p22"/>
          <p:cNvSpPr txBox="1">
            <a:spLocks noGrp="1"/>
          </p:cNvSpPr>
          <p:nvPr>
            <p:ph type="ftr" idx="11"/>
          </p:nvPr>
        </p:nvSpPr>
        <p:spPr>
          <a:xfrm>
            <a:off x="3028950" y="6356350"/>
            <a:ext cx="36600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185" name="Google Shape;185;p22"/>
          <p:cNvSpPr txBox="1"/>
          <p:nvPr/>
        </p:nvSpPr>
        <p:spPr>
          <a:xfrm>
            <a:off x="305625" y="1024000"/>
            <a:ext cx="8284800" cy="5070900"/>
          </a:xfrm>
          <a:prstGeom prst="rect">
            <a:avLst/>
          </a:prstGeom>
          <a:noFill/>
          <a:ln>
            <a:noFill/>
          </a:ln>
        </p:spPr>
        <p:txBody>
          <a:bodyPr spcFirstLastPara="1" wrap="square" lIns="91425" tIns="91425" rIns="91425" bIns="91425" anchor="t" anchorCtr="0">
            <a:noAutofit/>
          </a:bodyPr>
          <a:lstStyle/>
          <a:p>
            <a:pPr marL="0" lvl="0" indent="0" algn="just" rtl="0">
              <a:lnSpc>
                <a:spcPct val="140000"/>
              </a:lnSpc>
              <a:spcBef>
                <a:spcPts val="800"/>
              </a:spcBef>
              <a:spcAft>
                <a:spcPts val="0"/>
              </a:spcAft>
              <a:buClr>
                <a:schemeClr val="dk1"/>
              </a:buClr>
              <a:buSzPts val="605"/>
              <a:buFont typeface="Arial"/>
              <a:buNone/>
            </a:pPr>
            <a:r>
              <a:rPr lang="en-IN" sz="1800" b="1">
                <a:solidFill>
                  <a:schemeClr val="dk1"/>
                </a:solidFill>
                <a:latin typeface="Times New Roman"/>
                <a:ea typeface="Times New Roman"/>
                <a:cs typeface="Times New Roman"/>
                <a:sym typeface="Times New Roman"/>
              </a:rPr>
              <a:t>HARDWARE REQUIREMENTS</a:t>
            </a:r>
            <a:endParaRPr sz="1800" b="1">
              <a:solidFill>
                <a:schemeClr val="dk1"/>
              </a:solidFill>
              <a:latin typeface="Times New Roman"/>
              <a:ea typeface="Times New Roman"/>
              <a:cs typeface="Times New Roman"/>
              <a:sym typeface="Times New Roman"/>
            </a:endParaRPr>
          </a:p>
          <a:p>
            <a:pPr marL="0" lvl="0" indent="0" algn="l" rtl="0">
              <a:lnSpc>
                <a:spcPct val="140000"/>
              </a:lnSpc>
              <a:spcBef>
                <a:spcPts val="800"/>
              </a:spcBef>
              <a:spcAft>
                <a:spcPts val="0"/>
              </a:spcAft>
              <a:buClr>
                <a:schemeClr val="dk1"/>
              </a:buClr>
              <a:buSzPts val="605"/>
              <a:buFont typeface="Arial"/>
              <a:buNone/>
            </a:pPr>
            <a:r>
              <a:rPr lang="en-IN" sz="1800">
                <a:solidFill>
                  <a:schemeClr val="dk1"/>
                </a:solidFill>
                <a:latin typeface="Times New Roman"/>
                <a:ea typeface="Times New Roman"/>
                <a:cs typeface="Times New Roman"/>
                <a:sym typeface="Times New Roman"/>
              </a:rPr>
              <a:t>·                                  PROCESSOR  :  GREATER THAN i3</a:t>
            </a:r>
            <a:endParaRPr sz="1800">
              <a:solidFill>
                <a:schemeClr val="dk1"/>
              </a:solidFill>
              <a:latin typeface="Times New Roman"/>
              <a:ea typeface="Times New Roman"/>
              <a:cs typeface="Times New Roman"/>
              <a:sym typeface="Times New Roman"/>
            </a:endParaRPr>
          </a:p>
          <a:p>
            <a:pPr marL="0" lvl="0" indent="0" algn="l" rtl="0">
              <a:lnSpc>
                <a:spcPct val="140000"/>
              </a:lnSpc>
              <a:spcBef>
                <a:spcPts val="800"/>
              </a:spcBef>
              <a:spcAft>
                <a:spcPts val="0"/>
              </a:spcAft>
              <a:buClr>
                <a:schemeClr val="dk1"/>
              </a:buClr>
              <a:buSzPts val="605"/>
              <a:buFont typeface="Arial"/>
              <a:buNone/>
            </a:pPr>
            <a:r>
              <a:rPr lang="en-IN" sz="1800">
                <a:solidFill>
                  <a:schemeClr val="dk1"/>
                </a:solidFill>
                <a:latin typeface="Times New Roman"/>
                <a:ea typeface="Times New Roman"/>
                <a:cs typeface="Times New Roman"/>
                <a:sym typeface="Times New Roman"/>
              </a:rPr>
              <a:t>                                  ·RAM              :  4GB :DD RAM</a:t>
            </a:r>
            <a:endParaRPr sz="1800">
              <a:solidFill>
                <a:schemeClr val="dk1"/>
              </a:solidFill>
              <a:latin typeface="Times New Roman"/>
              <a:ea typeface="Times New Roman"/>
              <a:cs typeface="Times New Roman"/>
              <a:sym typeface="Times New Roman"/>
            </a:endParaRPr>
          </a:p>
          <a:p>
            <a:pPr marL="0" lvl="0" indent="0" algn="l" rtl="0">
              <a:lnSpc>
                <a:spcPct val="140000"/>
              </a:lnSpc>
              <a:spcBef>
                <a:spcPts val="800"/>
              </a:spcBef>
              <a:spcAft>
                <a:spcPts val="0"/>
              </a:spcAft>
              <a:buClr>
                <a:schemeClr val="dk1"/>
              </a:buClr>
              <a:buSzPts val="605"/>
              <a:buFont typeface="Arial"/>
              <a:buNone/>
            </a:pPr>
            <a:r>
              <a:rPr lang="en-IN" sz="1800">
                <a:solidFill>
                  <a:schemeClr val="dk1"/>
                </a:solidFill>
                <a:latin typeface="Times New Roman"/>
                <a:ea typeface="Times New Roman"/>
                <a:cs typeface="Times New Roman"/>
                <a:sym typeface="Times New Roman"/>
              </a:rPr>
              <a:t>·                                   HARD DISK   :  1TB  	</a:t>
            </a:r>
            <a:endParaRPr sz="1800">
              <a:solidFill>
                <a:schemeClr val="dk1"/>
              </a:solidFill>
              <a:latin typeface="Times New Roman"/>
              <a:ea typeface="Times New Roman"/>
              <a:cs typeface="Times New Roman"/>
              <a:sym typeface="Times New Roman"/>
            </a:endParaRPr>
          </a:p>
          <a:p>
            <a:pPr marL="0" lvl="0" indent="0" algn="l" rtl="0">
              <a:lnSpc>
                <a:spcPct val="140000"/>
              </a:lnSpc>
              <a:spcBef>
                <a:spcPts val="800"/>
              </a:spcBef>
              <a:spcAft>
                <a:spcPts val="0"/>
              </a:spcAft>
              <a:buClr>
                <a:schemeClr val="dk1"/>
              </a:buClr>
              <a:buSzPts val="605"/>
              <a:buFont typeface="Arial"/>
              <a:buNone/>
            </a:pPr>
            <a:r>
              <a:rPr lang="en-IN" sz="1800" b="1">
                <a:solidFill>
                  <a:schemeClr val="dk1"/>
                </a:solidFill>
                <a:latin typeface="Times New Roman"/>
                <a:ea typeface="Times New Roman"/>
                <a:cs typeface="Times New Roman"/>
                <a:sym typeface="Times New Roman"/>
              </a:rPr>
              <a:t>SOFTWARE REQUIREMENTS</a:t>
            </a:r>
            <a:endParaRPr sz="1800" b="1">
              <a:solidFill>
                <a:schemeClr val="dk1"/>
              </a:solidFill>
              <a:latin typeface="Times New Roman"/>
              <a:ea typeface="Times New Roman"/>
              <a:cs typeface="Times New Roman"/>
              <a:sym typeface="Times New Roman"/>
            </a:endParaRPr>
          </a:p>
          <a:p>
            <a:pPr marL="0" lvl="0" indent="0" algn="l" rtl="0">
              <a:lnSpc>
                <a:spcPct val="150000"/>
              </a:lnSpc>
              <a:spcBef>
                <a:spcPts val="800"/>
              </a:spcBef>
              <a:spcAft>
                <a:spcPts val="0"/>
              </a:spcAft>
              <a:buClr>
                <a:schemeClr val="dk1"/>
              </a:buClr>
              <a:buSzPts val="605"/>
              <a:buFont typeface="Arial"/>
              <a:buNone/>
            </a:pPr>
            <a:r>
              <a:rPr lang="en-IN" sz="1800">
                <a:solidFill>
                  <a:schemeClr val="dk1"/>
                </a:solidFill>
                <a:latin typeface="Times New Roman"/>
                <a:ea typeface="Times New Roman"/>
                <a:cs typeface="Times New Roman"/>
                <a:sym typeface="Times New Roman"/>
              </a:rPr>
              <a:t>·                                   FRONTEND  :   HTML,CSS,JAVASCRIPT,BOOTSTRAP</a:t>
            </a:r>
            <a:endParaRPr sz="1800">
              <a:solidFill>
                <a:schemeClr val="dk1"/>
              </a:solidFill>
              <a:latin typeface="Times New Roman"/>
              <a:ea typeface="Times New Roman"/>
              <a:cs typeface="Times New Roman"/>
              <a:sym typeface="Times New Roman"/>
            </a:endParaRPr>
          </a:p>
          <a:p>
            <a:pPr marL="0" lvl="0" indent="0" algn="l" rtl="0">
              <a:lnSpc>
                <a:spcPct val="140000"/>
              </a:lnSpc>
              <a:spcBef>
                <a:spcPts val="800"/>
              </a:spcBef>
              <a:spcAft>
                <a:spcPts val="0"/>
              </a:spcAft>
              <a:buClr>
                <a:schemeClr val="dk1"/>
              </a:buClr>
              <a:buSzPts val="605"/>
              <a:buFont typeface="Arial"/>
              <a:buNone/>
            </a:pPr>
            <a:r>
              <a:rPr lang="en-IN" sz="1800">
                <a:solidFill>
                  <a:schemeClr val="dk1"/>
                </a:solidFill>
                <a:latin typeface="Times New Roman"/>
                <a:ea typeface="Times New Roman"/>
                <a:cs typeface="Times New Roman"/>
                <a:sym typeface="Times New Roman"/>
              </a:rPr>
              <a:t>                                    BACKEND   :	JAVA , SPRINGBOOT</a:t>
            </a:r>
            <a:endParaRPr sz="1800">
              <a:solidFill>
                <a:schemeClr val="dk1"/>
              </a:solidFill>
              <a:latin typeface="Times New Roman"/>
              <a:ea typeface="Times New Roman"/>
              <a:cs typeface="Times New Roman"/>
              <a:sym typeface="Times New Roman"/>
            </a:endParaRPr>
          </a:p>
          <a:p>
            <a:pPr marL="0" lvl="0" indent="0" algn="l" rtl="0">
              <a:lnSpc>
                <a:spcPct val="140000"/>
              </a:lnSpc>
              <a:spcBef>
                <a:spcPts val="800"/>
              </a:spcBef>
              <a:spcAft>
                <a:spcPts val="0"/>
              </a:spcAft>
              <a:buClr>
                <a:schemeClr val="dk1"/>
              </a:buClr>
              <a:buSzPts val="605"/>
              <a:buFont typeface="Arial"/>
              <a:buNone/>
            </a:pPr>
            <a:r>
              <a:rPr lang="en-IN" sz="1800">
                <a:solidFill>
                  <a:schemeClr val="dk1"/>
                </a:solidFill>
                <a:latin typeface="Times New Roman"/>
                <a:ea typeface="Times New Roman"/>
                <a:cs typeface="Times New Roman"/>
                <a:sym typeface="Times New Roman"/>
              </a:rPr>
              <a:t>                                    IDE           :         SPRING TOOL SUITE</a:t>
            </a:r>
            <a:endParaRPr sz="1800">
              <a:solidFill>
                <a:schemeClr val="dk1"/>
              </a:solidFill>
              <a:latin typeface="Times New Roman"/>
              <a:ea typeface="Times New Roman"/>
              <a:cs typeface="Times New Roman"/>
              <a:sym typeface="Times New Roman"/>
            </a:endParaRPr>
          </a:p>
          <a:p>
            <a:pPr marL="0" lvl="0" indent="0" algn="l" rtl="0">
              <a:lnSpc>
                <a:spcPct val="140000"/>
              </a:lnSpc>
              <a:spcBef>
                <a:spcPts val="800"/>
              </a:spcBef>
              <a:spcAft>
                <a:spcPts val="0"/>
              </a:spcAft>
              <a:buClr>
                <a:schemeClr val="dk1"/>
              </a:buClr>
              <a:buSzPts val="605"/>
              <a:buFont typeface="Arial"/>
              <a:buNone/>
            </a:pPr>
            <a:r>
              <a:rPr lang="en-IN" sz="1800">
                <a:solidFill>
                  <a:schemeClr val="dk1"/>
                </a:solidFill>
                <a:latin typeface="Times New Roman"/>
                <a:ea typeface="Times New Roman"/>
                <a:cs typeface="Times New Roman"/>
                <a:sym typeface="Times New Roman"/>
              </a:rPr>
              <a:t>                                     DATABASE  :     MYSQL</a:t>
            </a:r>
            <a:endParaRPr sz="1800">
              <a:solidFill>
                <a:schemeClr val="dk1"/>
              </a:solidFill>
              <a:latin typeface="Times New Roman"/>
              <a:ea typeface="Times New Roman"/>
              <a:cs typeface="Times New Roman"/>
              <a:sym typeface="Times New Roman"/>
            </a:endParaRPr>
          </a:p>
          <a:p>
            <a:pPr marL="0" lvl="0" indent="0" algn="l" rtl="0">
              <a:lnSpc>
                <a:spcPct val="140000"/>
              </a:lnSpc>
              <a:spcBef>
                <a:spcPts val="800"/>
              </a:spcBef>
              <a:spcAft>
                <a:spcPts val="0"/>
              </a:spcAft>
              <a:buClr>
                <a:schemeClr val="dk1"/>
              </a:buClr>
              <a:buSzPts val="605"/>
              <a:buFont typeface="Arial"/>
              <a:buNone/>
            </a:pPr>
            <a:r>
              <a:rPr lang="en-IN" sz="1800">
                <a:solidFill>
                  <a:schemeClr val="dk1"/>
                </a:solidFill>
                <a:latin typeface="Times New Roman"/>
                <a:ea typeface="Times New Roman"/>
                <a:cs typeface="Times New Roman"/>
                <a:sym typeface="Times New Roman"/>
              </a:rPr>
              <a:t>                                    OPERATING SYSTEM   :  WINDOWS 10</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3"/>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600"/>
              <a:buFont typeface="Times New Roman"/>
              <a:buNone/>
            </a:pPr>
            <a:r>
              <a:rPr lang="en-IN" sz="3600" b="1">
                <a:solidFill>
                  <a:srgbClr val="7030A0"/>
                </a:solidFill>
                <a:latin typeface="Times New Roman"/>
                <a:ea typeface="Times New Roman"/>
                <a:cs typeface="Times New Roman"/>
                <a:sym typeface="Times New Roman"/>
              </a:rPr>
              <a:t>Architecture / Methodology used</a:t>
            </a:r>
            <a:endParaRPr sz="3600" b="1">
              <a:solidFill>
                <a:srgbClr val="7030A0"/>
              </a:solidFill>
              <a:latin typeface="Times New Roman"/>
              <a:ea typeface="Times New Roman"/>
              <a:cs typeface="Times New Roman"/>
              <a:sym typeface="Times New Roman"/>
            </a:endParaRPr>
          </a:p>
        </p:txBody>
      </p:sp>
      <p:sp>
        <p:nvSpPr>
          <p:cNvPr id="191" name="Google Shape;191;p2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192" name="Google Shape;192;p2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400" b="1">
                <a:solidFill>
                  <a:schemeClr val="dk1"/>
                </a:solidFill>
              </a:rPr>
              <a:t>11</a:t>
            </a:fld>
            <a:endParaRPr b="1">
              <a:solidFill>
                <a:schemeClr val="dk1"/>
              </a:solidFill>
            </a:endParaRPr>
          </a:p>
        </p:txBody>
      </p:sp>
      <p:sp>
        <p:nvSpPr>
          <p:cNvPr id="193" name="Google Shape;193;p23"/>
          <p:cNvSpPr txBox="1">
            <a:spLocks noGrp="1"/>
          </p:cNvSpPr>
          <p:nvPr>
            <p:ph type="ftr" idx="11"/>
          </p:nvPr>
        </p:nvSpPr>
        <p:spPr>
          <a:xfrm>
            <a:off x="3028950" y="6356350"/>
            <a:ext cx="36912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pic>
        <p:nvPicPr>
          <p:cNvPr id="194" name="Google Shape;194;p23" title="patient.png"/>
          <p:cNvPicPr preferRelativeResize="0"/>
          <p:nvPr/>
        </p:nvPicPr>
        <p:blipFill>
          <a:blip r:embed="rId3">
            <a:alphaModFix/>
          </a:blip>
          <a:stretch>
            <a:fillRect/>
          </a:stretch>
        </p:blipFill>
        <p:spPr>
          <a:xfrm>
            <a:off x="298275" y="796556"/>
            <a:ext cx="8217077" cy="54594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4"/>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600"/>
              <a:buFont typeface="Times New Roman"/>
              <a:buNone/>
            </a:pPr>
            <a:r>
              <a:rPr lang="en-IN" sz="3600" b="1">
                <a:solidFill>
                  <a:srgbClr val="7030A0"/>
                </a:solidFill>
                <a:latin typeface="Times New Roman"/>
                <a:ea typeface="Times New Roman"/>
                <a:cs typeface="Times New Roman"/>
                <a:sym typeface="Times New Roman"/>
              </a:rPr>
              <a:t>System Design </a:t>
            </a:r>
            <a:endParaRPr sz="6000" b="1">
              <a:solidFill>
                <a:srgbClr val="7030A0"/>
              </a:solidFill>
              <a:latin typeface="Times New Roman"/>
              <a:ea typeface="Times New Roman"/>
              <a:cs typeface="Times New Roman"/>
              <a:sym typeface="Times New Roman"/>
            </a:endParaRPr>
          </a:p>
        </p:txBody>
      </p:sp>
      <p:sp>
        <p:nvSpPr>
          <p:cNvPr id="200" name="Google Shape;200;p24"/>
          <p:cNvSpPr txBox="1"/>
          <p:nvPr/>
        </p:nvSpPr>
        <p:spPr>
          <a:xfrm>
            <a:off x="1412240" y="2962255"/>
            <a:ext cx="6654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2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202" name="Google Shape;202;p2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400" b="1">
                <a:solidFill>
                  <a:schemeClr val="dk1"/>
                </a:solidFill>
              </a:rPr>
              <a:t>12</a:t>
            </a:fld>
            <a:endParaRPr b="1">
              <a:solidFill>
                <a:schemeClr val="dk1"/>
              </a:solidFill>
            </a:endParaRPr>
          </a:p>
        </p:txBody>
      </p:sp>
      <p:sp>
        <p:nvSpPr>
          <p:cNvPr id="203" name="Google Shape;203;p24"/>
          <p:cNvSpPr txBox="1">
            <a:spLocks noGrp="1"/>
          </p:cNvSpPr>
          <p:nvPr>
            <p:ph type="ftr" idx="11"/>
          </p:nvPr>
        </p:nvSpPr>
        <p:spPr>
          <a:xfrm>
            <a:off x="3028950" y="6356350"/>
            <a:ext cx="37569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204" name="Google Shape;204;p24"/>
          <p:cNvSpPr txBox="1"/>
          <p:nvPr/>
        </p:nvSpPr>
        <p:spPr>
          <a:xfrm flipH="1">
            <a:off x="527150" y="696250"/>
            <a:ext cx="172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100">
                <a:solidFill>
                  <a:schemeClr val="dk1"/>
                </a:solidFill>
                <a:latin typeface="Times New Roman"/>
                <a:ea typeface="Times New Roman"/>
                <a:cs typeface="Times New Roman"/>
                <a:sym typeface="Times New Roman"/>
              </a:rPr>
              <a:t>USECASE:</a:t>
            </a:r>
            <a:endParaRPr sz="2100">
              <a:solidFill>
                <a:schemeClr val="dk1"/>
              </a:solidFill>
              <a:latin typeface="Times New Roman"/>
              <a:ea typeface="Times New Roman"/>
              <a:cs typeface="Times New Roman"/>
              <a:sym typeface="Times New Roman"/>
            </a:endParaRPr>
          </a:p>
        </p:txBody>
      </p:sp>
      <p:pic>
        <p:nvPicPr>
          <p:cNvPr id="205" name="Google Shape;205;p24"/>
          <p:cNvPicPr preferRelativeResize="0"/>
          <p:nvPr/>
        </p:nvPicPr>
        <p:blipFill>
          <a:blip r:embed="rId3">
            <a:alphaModFix/>
          </a:blip>
          <a:stretch>
            <a:fillRect/>
          </a:stretch>
        </p:blipFill>
        <p:spPr>
          <a:xfrm>
            <a:off x="927100" y="1552050"/>
            <a:ext cx="7277099" cy="4804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211" name="Google Shape;211;p2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13</a:t>
            </a:fld>
            <a:endParaRPr/>
          </a:p>
        </p:txBody>
      </p:sp>
      <p:sp>
        <p:nvSpPr>
          <p:cNvPr id="212" name="Google Shape;212;p25"/>
          <p:cNvSpPr txBox="1">
            <a:spLocks noGrp="1"/>
          </p:cNvSpPr>
          <p:nvPr>
            <p:ph type="ftr" idx="11"/>
          </p:nvPr>
        </p:nvSpPr>
        <p:spPr>
          <a:xfrm>
            <a:off x="3028950" y="6356350"/>
            <a:ext cx="38883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213" name="Google Shape;213;p25"/>
          <p:cNvSpPr txBox="1"/>
          <p:nvPr/>
        </p:nvSpPr>
        <p:spPr>
          <a:xfrm>
            <a:off x="101600" y="190500"/>
            <a:ext cx="27558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b="1">
              <a:solidFill>
                <a:schemeClr val="dk1"/>
              </a:solidFill>
              <a:latin typeface="Calibri"/>
              <a:ea typeface="Calibri"/>
              <a:cs typeface="Calibri"/>
              <a:sym typeface="Calibri"/>
            </a:endParaRPr>
          </a:p>
          <a:p>
            <a:pPr marL="0" lvl="0" indent="0" algn="l" rtl="0">
              <a:spcBef>
                <a:spcPts val="0"/>
              </a:spcBef>
              <a:spcAft>
                <a:spcPts val="0"/>
              </a:spcAft>
              <a:buNone/>
            </a:pPr>
            <a:r>
              <a:rPr lang="en-IN" sz="2300" b="1">
                <a:solidFill>
                  <a:schemeClr val="dk1"/>
                </a:solidFill>
                <a:latin typeface="Times New Roman"/>
                <a:ea typeface="Times New Roman"/>
                <a:cs typeface="Times New Roman"/>
                <a:sym typeface="Times New Roman"/>
              </a:rPr>
              <a:t>FLOW CHART:</a:t>
            </a:r>
            <a:endParaRPr sz="2100" b="1">
              <a:solidFill>
                <a:schemeClr val="dk1"/>
              </a:solidFill>
              <a:latin typeface="Times New Roman"/>
              <a:ea typeface="Times New Roman"/>
              <a:cs typeface="Times New Roman"/>
              <a:sym typeface="Times New Roman"/>
            </a:endParaRPr>
          </a:p>
        </p:txBody>
      </p:sp>
      <p:sp>
        <p:nvSpPr>
          <p:cNvPr id="214" name="Google Shape;214;p25"/>
          <p:cNvSpPr txBox="1"/>
          <p:nvPr/>
        </p:nvSpPr>
        <p:spPr>
          <a:xfrm>
            <a:off x="-1" y="2902527"/>
            <a:ext cx="9144000" cy="61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215" name="Google Shape;215;p25"/>
          <p:cNvPicPr preferRelativeResize="0"/>
          <p:nvPr/>
        </p:nvPicPr>
        <p:blipFill>
          <a:blip r:embed="rId3">
            <a:alphaModFix/>
          </a:blip>
          <a:stretch>
            <a:fillRect/>
          </a:stretch>
        </p:blipFill>
        <p:spPr>
          <a:xfrm>
            <a:off x="1765300" y="1098600"/>
            <a:ext cx="5219700" cy="4997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6"/>
          <p:cNvSpPr txBox="1"/>
          <p:nvPr/>
        </p:nvSpPr>
        <p:spPr>
          <a:xfrm>
            <a:off x="1960146" y="1885465"/>
            <a:ext cx="457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2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222" name="Google Shape;222;p2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14</a:t>
            </a:fld>
            <a:endParaRPr/>
          </a:p>
        </p:txBody>
      </p:sp>
      <p:sp>
        <p:nvSpPr>
          <p:cNvPr id="223" name="Google Shape;223;p26"/>
          <p:cNvSpPr txBox="1">
            <a:spLocks noGrp="1"/>
          </p:cNvSpPr>
          <p:nvPr>
            <p:ph type="ftr" idx="11"/>
          </p:nvPr>
        </p:nvSpPr>
        <p:spPr>
          <a:xfrm>
            <a:off x="3028950" y="6356350"/>
            <a:ext cx="40851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224" name="Google Shape;224;p26"/>
          <p:cNvSpPr txBox="1"/>
          <p:nvPr/>
        </p:nvSpPr>
        <p:spPr>
          <a:xfrm>
            <a:off x="393700" y="571500"/>
            <a:ext cx="19494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100" b="1">
                <a:solidFill>
                  <a:schemeClr val="dk1"/>
                </a:solidFill>
                <a:latin typeface="Times New Roman"/>
                <a:ea typeface="Times New Roman"/>
                <a:cs typeface="Times New Roman"/>
                <a:sym typeface="Times New Roman"/>
              </a:rPr>
              <a:t>DF DIAGRAM</a:t>
            </a:r>
            <a:endParaRPr sz="2100" b="1">
              <a:solidFill>
                <a:schemeClr val="dk1"/>
              </a:solidFill>
              <a:latin typeface="Times New Roman"/>
              <a:ea typeface="Times New Roman"/>
              <a:cs typeface="Times New Roman"/>
              <a:sym typeface="Times New Roman"/>
            </a:endParaRPr>
          </a:p>
        </p:txBody>
      </p:sp>
      <p:pic>
        <p:nvPicPr>
          <p:cNvPr id="225" name="Google Shape;225;p26"/>
          <p:cNvPicPr preferRelativeResize="0"/>
          <p:nvPr/>
        </p:nvPicPr>
        <p:blipFill>
          <a:blip r:embed="rId3">
            <a:alphaModFix/>
          </a:blip>
          <a:stretch>
            <a:fillRect/>
          </a:stretch>
        </p:blipFill>
        <p:spPr>
          <a:xfrm>
            <a:off x="787400" y="1300788"/>
            <a:ext cx="7353300" cy="48079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231" name="Google Shape;231;p2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15</a:t>
            </a:fld>
            <a:endParaRPr/>
          </a:p>
        </p:txBody>
      </p:sp>
      <p:sp>
        <p:nvSpPr>
          <p:cNvPr id="232" name="Google Shape;232;p27"/>
          <p:cNvSpPr txBox="1">
            <a:spLocks noGrp="1"/>
          </p:cNvSpPr>
          <p:nvPr>
            <p:ph type="ftr" idx="11"/>
          </p:nvPr>
        </p:nvSpPr>
        <p:spPr>
          <a:xfrm>
            <a:off x="3028950" y="6356350"/>
            <a:ext cx="39210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233" name="Google Shape;233;p27"/>
          <p:cNvSpPr txBox="1"/>
          <p:nvPr/>
        </p:nvSpPr>
        <p:spPr>
          <a:xfrm>
            <a:off x="457200" y="317500"/>
            <a:ext cx="2571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100" b="1">
                <a:solidFill>
                  <a:schemeClr val="dk1"/>
                </a:solidFill>
                <a:latin typeface="Times New Roman"/>
                <a:ea typeface="Times New Roman"/>
                <a:cs typeface="Times New Roman"/>
                <a:sym typeface="Times New Roman"/>
              </a:rPr>
              <a:t>ER DIAGRAM</a:t>
            </a:r>
            <a:endParaRPr sz="2100" b="1">
              <a:solidFill>
                <a:schemeClr val="dk1"/>
              </a:solidFill>
              <a:latin typeface="Times New Roman"/>
              <a:ea typeface="Times New Roman"/>
              <a:cs typeface="Times New Roman"/>
              <a:sym typeface="Times New Roman"/>
            </a:endParaRPr>
          </a:p>
        </p:txBody>
      </p:sp>
      <p:pic>
        <p:nvPicPr>
          <p:cNvPr id="234" name="Google Shape;234;p27" title="Apply.png"/>
          <p:cNvPicPr preferRelativeResize="0"/>
          <p:nvPr/>
        </p:nvPicPr>
        <p:blipFill>
          <a:blip r:embed="rId3">
            <a:alphaModFix/>
          </a:blip>
          <a:stretch>
            <a:fillRect/>
          </a:stretch>
        </p:blipFill>
        <p:spPr>
          <a:xfrm>
            <a:off x="628648" y="825400"/>
            <a:ext cx="8221437" cy="51244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600"/>
              <a:buFont typeface="Times New Roman"/>
              <a:buNone/>
            </a:pPr>
            <a:r>
              <a:rPr lang="en-IN" sz="3600" b="1">
                <a:solidFill>
                  <a:srgbClr val="7030A0"/>
                </a:solidFill>
                <a:latin typeface="Times New Roman"/>
                <a:ea typeface="Times New Roman"/>
                <a:cs typeface="Times New Roman"/>
                <a:sym typeface="Times New Roman"/>
              </a:rPr>
              <a:t>Module Description</a:t>
            </a:r>
            <a:endParaRPr sz="9600" b="1">
              <a:solidFill>
                <a:srgbClr val="7030A0"/>
              </a:solidFill>
              <a:latin typeface="Times New Roman"/>
              <a:ea typeface="Times New Roman"/>
              <a:cs typeface="Times New Roman"/>
              <a:sym typeface="Times New Roman"/>
            </a:endParaRPr>
          </a:p>
        </p:txBody>
      </p:sp>
      <p:sp>
        <p:nvSpPr>
          <p:cNvPr id="240" name="Google Shape;240;p28"/>
          <p:cNvSpPr txBox="1"/>
          <p:nvPr/>
        </p:nvSpPr>
        <p:spPr>
          <a:xfrm>
            <a:off x="108450" y="1709950"/>
            <a:ext cx="8741100" cy="3632700"/>
          </a:xfrm>
          <a:prstGeom prst="rect">
            <a:avLst/>
          </a:prstGeom>
          <a:noFill/>
          <a:ln>
            <a:noFill/>
          </a:ln>
        </p:spPr>
        <p:txBody>
          <a:bodyPr spcFirstLastPara="1" wrap="square" lIns="91425" tIns="45700" rIns="91425" bIns="45700" anchor="t" anchorCtr="0">
            <a:spAutoFit/>
          </a:bodyPr>
          <a:lstStyle/>
          <a:p>
            <a:pPr marL="457200" lvl="0" indent="-355600" algn="just" rtl="0">
              <a:lnSpc>
                <a:spcPct val="150000"/>
              </a:lnSpc>
              <a:spcBef>
                <a:spcPts val="0"/>
              </a:spcBef>
              <a:spcAft>
                <a:spcPts val="0"/>
              </a:spcAft>
              <a:buClr>
                <a:schemeClr val="dk1"/>
              </a:buClr>
              <a:buSzPts val="2000"/>
              <a:buFont typeface="Times New Roman"/>
              <a:buChar char="●"/>
            </a:pPr>
            <a:r>
              <a:rPr lang="en-IN" sz="2000" b="1">
                <a:solidFill>
                  <a:schemeClr val="dk1"/>
                </a:solidFill>
                <a:latin typeface="Times New Roman"/>
                <a:ea typeface="Times New Roman"/>
                <a:cs typeface="Times New Roman"/>
                <a:sym typeface="Times New Roman"/>
              </a:rPr>
              <a:t>Secure Access &amp; Management</a:t>
            </a:r>
            <a:r>
              <a:rPr lang="en-IN" sz="2000">
                <a:solidFill>
                  <a:schemeClr val="dk1"/>
                </a:solidFill>
                <a:latin typeface="Times New Roman"/>
                <a:ea typeface="Times New Roman"/>
                <a:cs typeface="Times New Roman"/>
                <a:sym typeface="Times New Roman"/>
              </a:rPr>
              <a:t> – Handles patient registration, authentication, and profile management while ensuring secure access to medical records.</a:t>
            </a:r>
            <a:br>
              <a:rPr lang="en-IN" sz="2000">
                <a:solidFill>
                  <a:schemeClr val="dk1"/>
                </a:solidFill>
                <a:latin typeface="Times New Roman"/>
                <a:ea typeface="Times New Roman"/>
                <a:cs typeface="Times New Roman"/>
                <a:sym typeface="Times New Roman"/>
              </a:rPr>
            </a:br>
            <a:endParaRPr sz="200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IN" sz="2000" b="1">
                <a:solidFill>
                  <a:schemeClr val="dk1"/>
                </a:solidFill>
                <a:latin typeface="Times New Roman"/>
                <a:ea typeface="Times New Roman"/>
                <a:cs typeface="Times New Roman"/>
                <a:sym typeface="Times New Roman"/>
              </a:rPr>
              <a:t>Interaction</a:t>
            </a:r>
            <a:r>
              <a:rPr lang="en-IN" sz="2000">
                <a:solidFill>
                  <a:schemeClr val="dk1"/>
                </a:solidFill>
                <a:latin typeface="Times New Roman"/>
                <a:ea typeface="Times New Roman"/>
                <a:cs typeface="Times New Roman"/>
                <a:sym typeface="Times New Roman"/>
              </a:rPr>
              <a:t> – Enables patients to  communicate with healthcare professionals.</a:t>
            </a:r>
            <a:br>
              <a:rPr lang="en-IN" sz="2000">
                <a:solidFill>
                  <a:schemeClr val="dk1"/>
                </a:solidFill>
                <a:latin typeface="Times New Roman"/>
                <a:ea typeface="Times New Roman"/>
                <a:cs typeface="Times New Roman"/>
                <a:sym typeface="Times New Roman"/>
              </a:rPr>
            </a:br>
            <a:endParaRPr sz="200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IN" sz="2000" b="1">
                <a:solidFill>
                  <a:schemeClr val="dk1"/>
                </a:solidFill>
                <a:latin typeface="Times New Roman"/>
                <a:ea typeface="Times New Roman"/>
                <a:cs typeface="Times New Roman"/>
                <a:sym typeface="Times New Roman"/>
              </a:rPr>
              <a:t>Data Security</a:t>
            </a:r>
            <a:r>
              <a:rPr lang="en-IN" sz="2000">
                <a:solidFill>
                  <a:schemeClr val="dk1"/>
                </a:solidFill>
                <a:latin typeface="Times New Roman"/>
                <a:ea typeface="Times New Roman"/>
                <a:cs typeface="Times New Roman"/>
                <a:sym typeface="Times New Roman"/>
              </a:rPr>
              <a:t> – Utilizes strong authentication and encryption to protect patient data during storage and transmission.</a:t>
            </a:r>
            <a:endParaRPr sz="2000">
              <a:solidFill>
                <a:schemeClr val="dk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241" name="Google Shape;241;p28"/>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242" name="Google Shape;242;p2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16</a:t>
            </a:fld>
            <a:endParaRPr/>
          </a:p>
        </p:txBody>
      </p:sp>
      <p:sp>
        <p:nvSpPr>
          <p:cNvPr id="243" name="Google Shape;243;p28"/>
          <p:cNvSpPr txBox="1">
            <a:spLocks noGrp="1"/>
          </p:cNvSpPr>
          <p:nvPr>
            <p:ph type="ftr" idx="11"/>
          </p:nvPr>
        </p:nvSpPr>
        <p:spPr>
          <a:xfrm>
            <a:off x="3028950" y="6356350"/>
            <a:ext cx="36639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244" name="Google Shape;244;p28"/>
          <p:cNvSpPr txBox="1"/>
          <p:nvPr/>
        </p:nvSpPr>
        <p:spPr>
          <a:xfrm>
            <a:off x="598125" y="773475"/>
            <a:ext cx="36639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3000" b="1">
                <a:solidFill>
                  <a:schemeClr val="dk1"/>
                </a:solidFill>
                <a:latin typeface="Times New Roman"/>
                <a:ea typeface="Times New Roman"/>
                <a:cs typeface="Times New Roman"/>
                <a:sym typeface="Times New Roman"/>
              </a:rPr>
              <a:t>User Module</a:t>
            </a:r>
            <a:endParaRPr sz="3000" b="1">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9"/>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600"/>
              <a:buFont typeface="Times New Roman"/>
              <a:buNone/>
            </a:pPr>
            <a:r>
              <a:rPr lang="en-IN" sz="3600" b="1">
                <a:solidFill>
                  <a:srgbClr val="7030A0"/>
                </a:solidFill>
                <a:latin typeface="Times New Roman"/>
                <a:ea typeface="Times New Roman"/>
                <a:cs typeface="Times New Roman"/>
                <a:sym typeface="Times New Roman"/>
              </a:rPr>
              <a:t>Module Description</a:t>
            </a:r>
            <a:endParaRPr sz="9600" b="1">
              <a:solidFill>
                <a:srgbClr val="7030A0"/>
              </a:solidFill>
              <a:latin typeface="Times New Roman"/>
              <a:ea typeface="Times New Roman"/>
              <a:cs typeface="Times New Roman"/>
              <a:sym typeface="Times New Roman"/>
            </a:endParaRPr>
          </a:p>
        </p:txBody>
      </p:sp>
      <p:sp>
        <p:nvSpPr>
          <p:cNvPr id="250" name="Google Shape;250;p29"/>
          <p:cNvSpPr txBox="1"/>
          <p:nvPr/>
        </p:nvSpPr>
        <p:spPr>
          <a:xfrm>
            <a:off x="1193375" y="1948925"/>
            <a:ext cx="7170900" cy="4094400"/>
          </a:xfrm>
          <a:prstGeom prst="rect">
            <a:avLst/>
          </a:prstGeom>
          <a:noFill/>
          <a:ln>
            <a:noFill/>
          </a:ln>
        </p:spPr>
        <p:txBody>
          <a:bodyPr spcFirstLastPara="1" wrap="square" lIns="91425" tIns="45700" rIns="91425" bIns="45700" anchor="t" anchorCtr="0">
            <a:spAutoFit/>
          </a:bodyPr>
          <a:lstStyle/>
          <a:p>
            <a:pPr marL="457200" lvl="0" indent="-355600" algn="just" rtl="0">
              <a:lnSpc>
                <a:spcPct val="150000"/>
              </a:lnSpc>
              <a:spcBef>
                <a:spcPts val="0"/>
              </a:spcBef>
              <a:spcAft>
                <a:spcPts val="0"/>
              </a:spcAft>
              <a:buClr>
                <a:schemeClr val="dk1"/>
              </a:buClr>
              <a:buSzPts val="2000"/>
              <a:buFont typeface="Times New Roman"/>
              <a:buChar char="●"/>
            </a:pPr>
            <a:r>
              <a:rPr lang="en-IN" sz="2000" b="1">
                <a:solidFill>
                  <a:schemeClr val="dk1"/>
                </a:solidFill>
                <a:latin typeface="Times New Roman"/>
                <a:ea typeface="Times New Roman"/>
                <a:cs typeface="Times New Roman"/>
                <a:sym typeface="Times New Roman"/>
              </a:rPr>
              <a:t>Patient Consultation &amp; Records</a:t>
            </a:r>
            <a:r>
              <a:rPr lang="en-IN" sz="2000">
                <a:solidFill>
                  <a:schemeClr val="dk1"/>
                </a:solidFill>
                <a:latin typeface="Times New Roman"/>
                <a:ea typeface="Times New Roman"/>
                <a:cs typeface="Times New Roman"/>
                <a:sym typeface="Times New Roman"/>
              </a:rPr>
              <a:t> – Allows doctors to oversee consultations, access medical histories, and create prescriptions.</a:t>
            </a:r>
            <a:br>
              <a:rPr lang="en-IN" sz="2000">
                <a:solidFill>
                  <a:schemeClr val="dk1"/>
                </a:solidFill>
                <a:latin typeface="Times New Roman"/>
                <a:ea typeface="Times New Roman"/>
                <a:cs typeface="Times New Roman"/>
                <a:sym typeface="Times New Roman"/>
              </a:rPr>
            </a:br>
            <a:endParaRPr sz="200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IN" sz="2000" b="1">
                <a:solidFill>
                  <a:schemeClr val="dk1"/>
                </a:solidFill>
                <a:latin typeface="Times New Roman"/>
                <a:ea typeface="Times New Roman"/>
                <a:cs typeface="Times New Roman"/>
                <a:sym typeface="Times New Roman"/>
              </a:rPr>
              <a:t>Efficient Data Management</a:t>
            </a:r>
            <a:r>
              <a:rPr lang="en-IN" sz="2000">
                <a:solidFill>
                  <a:schemeClr val="dk1"/>
                </a:solidFill>
                <a:latin typeface="Times New Roman"/>
                <a:ea typeface="Times New Roman"/>
                <a:cs typeface="Times New Roman"/>
                <a:sym typeface="Times New Roman"/>
              </a:rPr>
              <a:t> – Provides an intuitive interface for easy entry and retrieval of patient information.</a:t>
            </a:r>
            <a:br>
              <a:rPr lang="en-IN" sz="2000">
                <a:solidFill>
                  <a:schemeClr val="dk1"/>
                </a:solidFill>
                <a:latin typeface="Times New Roman"/>
                <a:ea typeface="Times New Roman"/>
                <a:cs typeface="Times New Roman"/>
                <a:sym typeface="Times New Roman"/>
              </a:rPr>
            </a:br>
            <a:endParaRPr sz="200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IN" sz="2000" b="1">
                <a:solidFill>
                  <a:schemeClr val="dk1"/>
                </a:solidFill>
                <a:latin typeface="Times New Roman"/>
                <a:ea typeface="Times New Roman"/>
                <a:cs typeface="Times New Roman"/>
                <a:sym typeface="Times New Roman"/>
              </a:rPr>
              <a:t>Secure &amp; Accountable Access</a:t>
            </a:r>
            <a:r>
              <a:rPr lang="en-IN" sz="2000">
                <a:solidFill>
                  <a:schemeClr val="dk1"/>
                </a:solidFill>
                <a:latin typeface="Times New Roman"/>
                <a:ea typeface="Times New Roman"/>
                <a:cs typeface="Times New Roman"/>
                <a:sym typeface="Times New Roman"/>
              </a:rPr>
              <a:t> – Restricts access to verified medical staff and logs all activities for accountability.</a:t>
            </a:r>
            <a:endParaRPr sz="2000">
              <a:solidFill>
                <a:schemeClr val="dk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r>
              <a:rPr lang="en-IN" sz="2000">
                <a:solidFill>
                  <a:srgbClr val="222222"/>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p:txBody>
      </p:sp>
      <p:sp>
        <p:nvSpPr>
          <p:cNvPr id="251" name="Google Shape;251;p2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252" name="Google Shape;252;p2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17</a:t>
            </a:fld>
            <a:endParaRPr/>
          </a:p>
        </p:txBody>
      </p:sp>
      <p:sp>
        <p:nvSpPr>
          <p:cNvPr id="253" name="Google Shape;253;p29"/>
          <p:cNvSpPr txBox="1">
            <a:spLocks noGrp="1"/>
          </p:cNvSpPr>
          <p:nvPr>
            <p:ph type="ftr" idx="11"/>
          </p:nvPr>
        </p:nvSpPr>
        <p:spPr>
          <a:xfrm>
            <a:off x="3028950" y="6356350"/>
            <a:ext cx="38061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254" name="Google Shape;254;p29"/>
          <p:cNvSpPr txBox="1"/>
          <p:nvPr/>
        </p:nvSpPr>
        <p:spPr>
          <a:xfrm>
            <a:off x="582450" y="1180575"/>
            <a:ext cx="3806100" cy="5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3000" b="1">
                <a:solidFill>
                  <a:schemeClr val="dk1"/>
                </a:solidFill>
                <a:latin typeface="Times New Roman"/>
                <a:ea typeface="Times New Roman"/>
                <a:cs typeface="Times New Roman"/>
                <a:sym typeface="Times New Roman"/>
              </a:rPr>
              <a:t>Doctor Module</a:t>
            </a:r>
            <a:endParaRPr sz="3000" b="1">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0"/>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600"/>
              <a:buFont typeface="Times New Roman"/>
              <a:buNone/>
            </a:pPr>
            <a:r>
              <a:rPr lang="en-IN" sz="3600" b="1">
                <a:solidFill>
                  <a:srgbClr val="7030A0"/>
                </a:solidFill>
                <a:latin typeface="Times New Roman"/>
                <a:ea typeface="Times New Roman"/>
                <a:cs typeface="Times New Roman"/>
                <a:sym typeface="Times New Roman"/>
              </a:rPr>
              <a:t>Module Description</a:t>
            </a:r>
            <a:endParaRPr sz="9600" b="1">
              <a:solidFill>
                <a:srgbClr val="7030A0"/>
              </a:solidFill>
              <a:latin typeface="Times New Roman"/>
              <a:ea typeface="Times New Roman"/>
              <a:cs typeface="Times New Roman"/>
              <a:sym typeface="Times New Roman"/>
            </a:endParaRPr>
          </a:p>
        </p:txBody>
      </p:sp>
      <p:sp>
        <p:nvSpPr>
          <p:cNvPr id="260" name="Google Shape;260;p30"/>
          <p:cNvSpPr txBox="1"/>
          <p:nvPr/>
        </p:nvSpPr>
        <p:spPr>
          <a:xfrm>
            <a:off x="628650" y="1948925"/>
            <a:ext cx="8097000" cy="4247276"/>
          </a:xfrm>
          <a:prstGeom prst="rect">
            <a:avLst/>
          </a:prstGeom>
          <a:noFill/>
          <a:ln>
            <a:noFill/>
          </a:ln>
        </p:spPr>
        <p:txBody>
          <a:bodyPr spcFirstLastPara="1" wrap="square" lIns="91425" tIns="45700" rIns="91425" bIns="45700" anchor="t" anchorCtr="0">
            <a:spAutoFit/>
          </a:bodyPr>
          <a:lstStyle/>
          <a:p>
            <a:pPr marL="457200" lvl="0" indent="-355600" algn="just" rtl="0">
              <a:lnSpc>
                <a:spcPct val="150000"/>
              </a:lnSpc>
              <a:spcBef>
                <a:spcPts val="0"/>
              </a:spcBef>
              <a:spcAft>
                <a:spcPts val="0"/>
              </a:spcAft>
              <a:buClr>
                <a:schemeClr val="dk1"/>
              </a:buClr>
              <a:buSzPts val="2000"/>
              <a:buFont typeface="Times New Roman"/>
              <a:buChar char="●"/>
            </a:pPr>
            <a:r>
              <a:rPr lang="en-IN" sz="2000" b="1" dirty="0">
                <a:solidFill>
                  <a:schemeClr val="dk1"/>
                </a:solidFill>
                <a:latin typeface="Times New Roman"/>
                <a:ea typeface="Times New Roman"/>
                <a:cs typeface="Times New Roman"/>
                <a:sym typeface="Times New Roman"/>
              </a:rPr>
              <a:t>Interdepartmental Collaboration</a:t>
            </a:r>
            <a:r>
              <a:rPr lang="en-IN" sz="2000" dirty="0">
                <a:solidFill>
                  <a:schemeClr val="dk1"/>
                </a:solidFill>
                <a:latin typeface="Times New Roman"/>
                <a:ea typeface="Times New Roman"/>
                <a:cs typeface="Times New Roman"/>
                <a:sym typeface="Times New Roman"/>
              </a:rPr>
              <a:t> – Connects hospital departments like radiology, laboratory, and pharmacy for seamless coordination.</a:t>
            </a:r>
            <a:br>
              <a:rPr lang="en-IN" sz="2000" dirty="0">
                <a:solidFill>
                  <a:schemeClr val="dk1"/>
                </a:solidFill>
                <a:latin typeface="Times New Roman"/>
                <a:ea typeface="Times New Roman"/>
                <a:cs typeface="Times New Roman"/>
                <a:sym typeface="Times New Roman"/>
              </a:rPr>
            </a:br>
            <a:endParaRPr sz="2000" dirty="0">
              <a:solidFill>
                <a:schemeClr val="dk1"/>
              </a:solidFill>
              <a:latin typeface="Times New Roman"/>
              <a:ea typeface="Times New Roman"/>
              <a:cs typeface="Times New Roman"/>
              <a:sym typeface="Times New Roman"/>
            </a:endParaRPr>
          </a:p>
          <a:p>
            <a:pPr marL="457200" lvl="0" indent="-355600" rtl="0">
              <a:lnSpc>
                <a:spcPct val="150000"/>
              </a:lnSpc>
              <a:spcBef>
                <a:spcPts val="0"/>
              </a:spcBef>
              <a:spcAft>
                <a:spcPts val="0"/>
              </a:spcAft>
              <a:buClr>
                <a:schemeClr val="dk1"/>
              </a:buClr>
              <a:buSzPts val="2000"/>
              <a:buFont typeface="Times New Roman"/>
              <a:buChar char="●"/>
            </a:pPr>
            <a:r>
              <a:rPr lang="en-IN" sz="2000" b="1" dirty="0">
                <a:solidFill>
                  <a:schemeClr val="dk1"/>
                </a:solidFill>
                <a:latin typeface="Times New Roman"/>
                <a:ea typeface="Times New Roman"/>
                <a:cs typeface="Times New Roman"/>
                <a:sym typeface="Times New Roman"/>
              </a:rPr>
              <a:t>Data Access &amp; Updates</a:t>
            </a:r>
            <a:r>
              <a:rPr lang="en-IN" sz="2000" dirty="0">
                <a:solidFill>
                  <a:schemeClr val="dk1"/>
                </a:solidFill>
                <a:latin typeface="Times New Roman"/>
                <a:ea typeface="Times New Roman"/>
                <a:cs typeface="Times New Roman"/>
                <a:sym typeface="Times New Roman"/>
              </a:rPr>
              <a:t> – Enables departments to retrieve patient data and communicate effectively.</a:t>
            </a:r>
            <a:br>
              <a:rPr lang="en-IN" sz="2000" dirty="0">
                <a:solidFill>
                  <a:schemeClr val="dk1"/>
                </a:solidFill>
                <a:latin typeface="Times New Roman"/>
                <a:ea typeface="Times New Roman"/>
                <a:cs typeface="Times New Roman"/>
                <a:sym typeface="Times New Roman"/>
              </a:rPr>
            </a:br>
            <a:endParaRPr sz="2000" dirty="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IN" sz="2000" b="1" dirty="0">
                <a:solidFill>
                  <a:schemeClr val="dk1"/>
                </a:solidFill>
                <a:latin typeface="Times New Roman"/>
                <a:ea typeface="Times New Roman"/>
                <a:cs typeface="Times New Roman"/>
                <a:sym typeface="Times New Roman"/>
              </a:rPr>
              <a:t>Role-Based Security</a:t>
            </a:r>
            <a:r>
              <a:rPr lang="en-IN" sz="2000" dirty="0">
                <a:solidFill>
                  <a:schemeClr val="dk1"/>
                </a:solidFill>
                <a:latin typeface="Times New Roman"/>
                <a:ea typeface="Times New Roman"/>
                <a:cs typeface="Times New Roman"/>
                <a:sym typeface="Times New Roman"/>
              </a:rPr>
              <a:t> – Ensures each department accesses only relevant information, maintaining data privacy and regulatory compliance.</a:t>
            </a:r>
            <a:endParaRPr sz="2000" dirty="0">
              <a:solidFill>
                <a:schemeClr val="dk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endParaRPr sz="2000" dirty="0">
              <a:solidFill>
                <a:srgbClr val="222222"/>
              </a:solidFill>
              <a:latin typeface="Times New Roman"/>
              <a:ea typeface="Times New Roman"/>
              <a:cs typeface="Times New Roman"/>
              <a:sym typeface="Times New Roman"/>
            </a:endParaRPr>
          </a:p>
        </p:txBody>
      </p:sp>
      <p:sp>
        <p:nvSpPr>
          <p:cNvPr id="261" name="Google Shape;261;p3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262" name="Google Shape;262;p3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18</a:t>
            </a:fld>
            <a:endParaRPr/>
          </a:p>
        </p:txBody>
      </p:sp>
      <p:sp>
        <p:nvSpPr>
          <p:cNvPr id="263" name="Google Shape;263;p30"/>
          <p:cNvSpPr txBox="1">
            <a:spLocks noGrp="1"/>
          </p:cNvSpPr>
          <p:nvPr>
            <p:ph type="ftr" idx="11"/>
          </p:nvPr>
        </p:nvSpPr>
        <p:spPr>
          <a:xfrm>
            <a:off x="3028950" y="6356350"/>
            <a:ext cx="38673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264" name="Google Shape;264;p30"/>
          <p:cNvSpPr txBox="1"/>
          <p:nvPr/>
        </p:nvSpPr>
        <p:spPr>
          <a:xfrm>
            <a:off x="628650" y="1133600"/>
            <a:ext cx="5217900" cy="5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3000" b="1">
                <a:solidFill>
                  <a:schemeClr val="dk1"/>
                </a:solidFill>
                <a:latin typeface="Times New Roman"/>
                <a:ea typeface="Times New Roman"/>
                <a:cs typeface="Times New Roman"/>
                <a:sym typeface="Times New Roman"/>
              </a:rPr>
              <a:t>Department Module</a:t>
            </a:r>
            <a:endParaRPr sz="3000" b="1">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1"/>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600"/>
              <a:buFont typeface="Times New Roman"/>
              <a:buNone/>
            </a:pPr>
            <a:r>
              <a:rPr lang="en-IN" sz="3600" b="1">
                <a:solidFill>
                  <a:srgbClr val="7030A0"/>
                </a:solidFill>
                <a:latin typeface="Times New Roman"/>
                <a:ea typeface="Times New Roman"/>
                <a:cs typeface="Times New Roman"/>
                <a:sym typeface="Times New Roman"/>
              </a:rPr>
              <a:t>Module Description</a:t>
            </a:r>
            <a:endParaRPr sz="9600" b="1">
              <a:solidFill>
                <a:srgbClr val="7030A0"/>
              </a:solidFill>
              <a:latin typeface="Times New Roman"/>
              <a:ea typeface="Times New Roman"/>
              <a:cs typeface="Times New Roman"/>
              <a:sym typeface="Times New Roman"/>
            </a:endParaRPr>
          </a:p>
        </p:txBody>
      </p:sp>
      <p:sp>
        <p:nvSpPr>
          <p:cNvPr id="270" name="Google Shape;270;p31"/>
          <p:cNvSpPr txBox="1"/>
          <p:nvPr/>
        </p:nvSpPr>
        <p:spPr>
          <a:xfrm>
            <a:off x="449450" y="1948925"/>
            <a:ext cx="8065800" cy="4247276"/>
          </a:xfrm>
          <a:prstGeom prst="rect">
            <a:avLst/>
          </a:prstGeom>
          <a:noFill/>
          <a:ln>
            <a:noFill/>
          </a:ln>
        </p:spPr>
        <p:txBody>
          <a:bodyPr spcFirstLastPara="1" wrap="square" lIns="91425" tIns="45700" rIns="91425" bIns="45700" anchor="t" anchorCtr="0">
            <a:spAutoFit/>
          </a:bodyPr>
          <a:lstStyle/>
          <a:p>
            <a:pPr marL="457200" lvl="0" indent="-355600" rtl="0">
              <a:lnSpc>
                <a:spcPct val="150000"/>
              </a:lnSpc>
              <a:spcBef>
                <a:spcPts val="0"/>
              </a:spcBef>
              <a:spcAft>
                <a:spcPts val="0"/>
              </a:spcAft>
              <a:buClr>
                <a:schemeClr val="dk1"/>
              </a:buClr>
              <a:buSzPts val="2000"/>
              <a:buFont typeface="Times New Roman"/>
              <a:buChar char="●"/>
            </a:pPr>
            <a:r>
              <a:rPr lang="en-IN" sz="2000" b="1" dirty="0">
                <a:solidFill>
                  <a:schemeClr val="dk1"/>
                </a:solidFill>
                <a:latin typeface="Times New Roman"/>
                <a:ea typeface="Times New Roman"/>
                <a:cs typeface="Times New Roman"/>
                <a:sym typeface="Times New Roman"/>
              </a:rPr>
              <a:t>Real-Time Communication</a:t>
            </a:r>
            <a:r>
              <a:rPr lang="en-IN" sz="2000" dirty="0">
                <a:solidFill>
                  <a:schemeClr val="dk1"/>
                </a:solidFill>
                <a:latin typeface="Times New Roman"/>
                <a:ea typeface="Times New Roman"/>
                <a:cs typeface="Times New Roman"/>
                <a:sym typeface="Times New Roman"/>
              </a:rPr>
              <a:t> – Enables secure text interactions between patients and healthcare providers(doctor).</a:t>
            </a:r>
            <a:br>
              <a:rPr lang="en-IN" sz="2000" dirty="0">
                <a:solidFill>
                  <a:schemeClr val="dk1"/>
                </a:solidFill>
                <a:latin typeface="Times New Roman"/>
                <a:ea typeface="Times New Roman"/>
                <a:cs typeface="Times New Roman"/>
                <a:sym typeface="Times New Roman"/>
              </a:rPr>
            </a:br>
            <a:endParaRPr sz="2000" dirty="0">
              <a:solidFill>
                <a:schemeClr val="dk1"/>
              </a:solidFill>
              <a:latin typeface="Times New Roman"/>
              <a:ea typeface="Times New Roman"/>
              <a:cs typeface="Times New Roman"/>
              <a:sym typeface="Times New Roman"/>
            </a:endParaRPr>
          </a:p>
          <a:p>
            <a:pPr marL="457200" lvl="0" indent="-355600" rtl="0">
              <a:lnSpc>
                <a:spcPct val="150000"/>
              </a:lnSpc>
              <a:spcBef>
                <a:spcPts val="0"/>
              </a:spcBef>
              <a:spcAft>
                <a:spcPts val="0"/>
              </a:spcAft>
              <a:buClr>
                <a:schemeClr val="dk1"/>
              </a:buClr>
              <a:buSzPts val="2000"/>
              <a:buFont typeface="Times New Roman"/>
              <a:buChar char="●"/>
            </a:pPr>
            <a:r>
              <a:rPr lang="en-IN" sz="2000" b="1" dirty="0">
                <a:solidFill>
                  <a:schemeClr val="dk1"/>
                </a:solidFill>
                <a:latin typeface="Times New Roman"/>
                <a:ea typeface="Times New Roman"/>
                <a:cs typeface="Times New Roman"/>
                <a:sym typeface="Times New Roman"/>
              </a:rPr>
              <a:t>Telemedicine Support</a:t>
            </a:r>
            <a:r>
              <a:rPr lang="en-IN" sz="2000" dirty="0">
                <a:solidFill>
                  <a:schemeClr val="dk1"/>
                </a:solidFill>
                <a:latin typeface="Times New Roman"/>
                <a:ea typeface="Times New Roman"/>
                <a:cs typeface="Times New Roman"/>
                <a:sym typeface="Times New Roman"/>
              </a:rPr>
              <a:t> – Facilitates remote consultations, enhancing accessibility to healthcare services.</a:t>
            </a:r>
            <a:br>
              <a:rPr lang="en-IN" sz="2000" dirty="0">
                <a:solidFill>
                  <a:schemeClr val="dk1"/>
                </a:solidFill>
                <a:latin typeface="Times New Roman"/>
                <a:ea typeface="Times New Roman"/>
                <a:cs typeface="Times New Roman"/>
                <a:sym typeface="Times New Roman"/>
              </a:rPr>
            </a:br>
            <a:endParaRPr sz="2000" dirty="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IN" sz="2000" b="1" dirty="0">
                <a:solidFill>
                  <a:schemeClr val="dk1"/>
                </a:solidFill>
                <a:latin typeface="Times New Roman"/>
                <a:ea typeface="Times New Roman"/>
                <a:cs typeface="Times New Roman"/>
                <a:sym typeface="Times New Roman"/>
              </a:rPr>
              <a:t>End-to-End Encryption</a:t>
            </a:r>
            <a:r>
              <a:rPr lang="en-IN" sz="2000" dirty="0">
                <a:solidFill>
                  <a:schemeClr val="dk1"/>
                </a:solidFill>
                <a:latin typeface="Times New Roman"/>
                <a:ea typeface="Times New Roman"/>
                <a:cs typeface="Times New Roman"/>
                <a:sym typeface="Times New Roman"/>
              </a:rPr>
              <a:t> – Ensures all conversations remain private and protected as per security standards.</a:t>
            </a:r>
            <a:endParaRPr sz="2000" dirty="0">
              <a:solidFill>
                <a:schemeClr val="dk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r>
              <a:rPr lang="en-IN" sz="2000" dirty="0">
                <a:solidFill>
                  <a:srgbClr val="222222"/>
                </a:solidFill>
                <a:latin typeface="Times New Roman"/>
                <a:ea typeface="Times New Roman"/>
                <a:cs typeface="Times New Roman"/>
                <a:sym typeface="Times New Roman"/>
              </a:rPr>
              <a:t>  </a:t>
            </a:r>
            <a:endParaRPr sz="2000" dirty="0">
              <a:solidFill>
                <a:schemeClr val="dk1"/>
              </a:solidFill>
              <a:latin typeface="Times New Roman"/>
              <a:ea typeface="Times New Roman"/>
              <a:cs typeface="Times New Roman"/>
              <a:sym typeface="Times New Roman"/>
            </a:endParaRPr>
          </a:p>
        </p:txBody>
      </p:sp>
      <p:sp>
        <p:nvSpPr>
          <p:cNvPr id="271" name="Google Shape;271;p3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272" name="Google Shape;272;p3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19</a:t>
            </a:fld>
            <a:endParaRPr/>
          </a:p>
        </p:txBody>
      </p:sp>
      <p:sp>
        <p:nvSpPr>
          <p:cNvPr id="273" name="Google Shape;273;p31"/>
          <p:cNvSpPr txBox="1">
            <a:spLocks noGrp="1"/>
          </p:cNvSpPr>
          <p:nvPr>
            <p:ph type="ftr" idx="11"/>
          </p:nvPr>
        </p:nvSpPr>
        <p:spPr>
          <a:xfrm>
            <a:off x="3028950" y="6356350"/>
            <a:ext cx="37569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274" name="Google Shape;274;p31"/>
          <p:cNvSpPr txBox="1"/>
          <p:nvPr/>
        </p:nvSpPr>
        <p:spPr>
          <a:xfrm>
            <a:off x="582450" y="1149275"/>
            <a:ext cx="27087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3000" b="1">
                <a:solidFill>
                  <a:schemeClr val="dk1"/>
                </a:solidFill>
                <a:latin typeface="Times New Roman"/>
                <a:ea typeface="Times New Roman"/>
                <a:cs typeface="Times New Roman"/>
                <a:sym typeface="Times New Roman"/>
              </a:rPr>
              <a:t>Chat Module</a:t>
            </a:r>
            <a:endParaRPr sz="3000" b="1">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4"/>
          <p:cNvSpPr txBox="1">
            <a:spLocks noGrp="1"/>
          </p:cNvSpPr>
          <p:nvPr>
            <p:ph type="title"/>
          </p:nvPr>
        </p:nvSpPr>
        <p:spPr>
          <a:xfrm>
            <a:off x="628650" y="273567"/>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600"/>
              <a:buFont typeface="Times New Roman"/>
              <a:buNone/>
            </a:pPr>
            <a:r>
              <a:rPr lang="en-IN" sz="3600" b="1">
                <a:solidFill>
                  <a:srgbClr val="7030A0"/>
                </a:solidFill>
                <a:latin typeface="Times New Roman"/>
                <a:ea typeface="Times New Roman"/>
                <a:cs typeface="Times New Roman"/>
                <a:sym typeface="Times New Roman"/>
              </a:rPr>
              <a:t>Abstract</a:t>
            </a:r>
            <a:endParaRPr sz="3600" b="1">
              <a:solidFill>
                <a:srgbClr val="7030A0"/>
              </a:solidFill>
              <a:latin typeface="Times New Roman"/>
              <a:ea typeface="Times New Roman"/>
              <a:cs typeface="Times New Roman"/>
              <a:sym typeface="Times New Roman"/>
            </a:endParaRPr>
          </a:p>
        </p:txBody>
      </p:sp>
      <p:sp>
        <p:nvSpPr>
          <p:cNvPr id="105" name="Google Shape;105;p1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106" name="Google Shape;106;p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400" b="1">
                <a:solidFill>
                  <a:schemeClr val="dk1"/>
                </a:solidFill>
              </a:rPr>
              <a:t>2</a:t>
            </a:fld>
            <a:endParaRPr sz="1400" b="1">
              <a:solidFill>
                <a:schemeClr val="dk1"/>
              </a:solidFill>
            </a:endParaRPr>
          </a:p>
        </p:txBody>
      </p:sp>
      <p:sp>
        <p:nvSpPr>
          <p:cNvPr id="107" name="Google Shape;107;p14"/>
          <p:cNvSpPr txBox="1"/>
          <p:nvPr/>
        </p:nvSpPr>
        <p:spPr>
          <a:xfrm>
            <a:off x="628650" y="1086625"/>
            <a:ext cx="7735500" cy="415500"/>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1200"/>
              </a:spcBef>
              <a:spcAft>
                <a:spcPts val="1200"/>
              </a:spcAft>
              <a:buNone/>
            </a:pPr>
            <a:endParaRPr sz="2100">
              <a:solidFill>
                <a:schemeClr val="dk1"/>
              </a:solidFill>
              <a:latin typeface="Calibri"/>
              <a:ea typeface="Calibri"/>
              <a:cs typeface="Calibri"/>
              <a:sym typeface="Calibri"/>
            </a:endParaRPr>
          </a:p>
        </p:txBody>
      </p:sp>
      <p:sp>
        <p:nvSpPr>
          <p:cNvPr id="108" name="Google Shape;108;p14"/>
          <p:cNvSpPr txBox="1">
            <a:spLocks noGrp="1"/>
          </p:cNvSpPr>
          <p:nvPr>
            <p:ph type="ftr" idx="11"/>
          </p:nvPr>
        </p:nvSpPr>
        <p:spPr>
          <a:xfrm>
            <a:off x="2946750" y="6356350"/>
            <a:ext cx="4290300" cy="365100"/>
          </a:xfrm>
          <a:prstGeom prst="rect">
            <a:avLst/>
          </a:prstGeom>
          <a:noFill/>
          <a:ln>
            <a:noFill/>
          </a:ln>
        </p:spPr>
        <p:txBody>
          <a:bodyPr spcFirstLastPara="1" wrap="square" lIns="91425" tIns="45700" rIns="91425" bIns="45700" anchor="ctr" anchorCtr="0">
            <a:normAutofit fontScale="32500" lnSpcReduction="10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09" name="Google Shape;109;p14"/>
          <p:cNvSpPr txBox="1"/>
          <p:nvPr/>
        </p:nvSpPr>
        <p:spPr>
          <a:xfrm>
            <a:off x="485400" y="1086625"/>
            <a:ext cx="8173200" cy="5269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1200"/>
              </a:spcBef>
              <a:spcAft>
                <a:spcPts val="0"/>
              </a:spcAft>
              <a:buClr>
                <a:schemeClr val="dk1"/>
              </a:buClr>
              <a:buSzPts val="1100"/>
              <a:buFont typeface="Arial"/>
              <a:buNone/>
            </a:pPr>
            <a:r>
              <a:rPr lang="en-IN" sz="2000">
                <a:solidFill>
                  <a:schemeClr val="dk1"/>
                </a:solidFill>
                <a:latin typeface="Times New Roman"/>
                <a:ea typeface="Times New Roman"/>
                <a:cs typeface="Times New Roman"/>
                <a:sym typeface="Times New Roman"/>
              </a:rPr>
              <a:t>The system improves hospital efficiency by managing patient registration, doctor consultations, and collaboration between departments. It ensures strong security with encryption, authentication, and role-based access control to protect sensitive medical data. It also supports secure real-time communication through text enabling telemedicine services. With a user-friendly interface, medical staff can easily navigate, access, and update patient records efficiently. The system also facilitates seamless data sharing between departments, reducing paperwork and errors. Advanced analytics provide insights for better decision-making and hospital management. Overall, it enhances patient care while ensuring compliance with healthcare regulations.</a:t>
            </a:r>
            <a:endParaRPr sz="2000">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2"/>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30A0"/>
              </a:buClr>
              <a:buSzPts val="3200"/>
              <a:buFont typeface="Times New Roman"/>
              <a:buNone/>
            </a:pPr>
            <a:r>
              <a:rPr lang="en-IN" sz="3200" b="1">
                <a:solidFill>
                  <a:srgbClr val="7030A0"/>
                </a:solidFill>
                <a:latin typeface="Times New Roman"/>
                <a:ea typeface="Times New Roman"/>
                <a:cs typeface="Times New Roman"/>
                <a:sym typeface="Times New Roman"/>
              </a:rPr>
              <a:t>Results</a:t>
            </a:r>
            <a:endParaRPr sz="19900" b="1">
              <a:solidFill>
                <a:srgbClr val="7030A0"/>
              </a:solidFill>
              <a:latin typeface="Times New Roman"/>
              <a:ea typeface="Times New Roman"/>
              <a:cs typeface="Times New Roman"/>
              <a:sym typeface="Times New Roman"/>
            </a:endParaRPr>
          </a:p>
        </p:txBody>
      </p:sp>
      <p:sp>
        <p:nvSpPr>
          <p:cNvPr id="280" name="Google Shape;280;p32"/>
          <p:cNvSpPr txBox="1"/>
          <p:nvPr/>
        </p:nvSpPr>
        <p:spPr>
          <a:xfrm>
            <a:off x="359700" y="934902"/>
            <a:ext cx="8424600" cy="40944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50000"/>
              </a:lnSpc>
              <a:spcBef>
                <a:spcPts val="0"/>
              </a:spcBef>
              <a:spcAft>
                <a:spcPts val="0"/>
              </a:spcAft>
              <a:buClr>
                <a:srgbClr val="222222"/>
              </a:buClr>
              <a:buSzPts val="2000"/>
              <a:buFont typeface="Times New Roman"/>
              <a:buChar char="●"/>
            </a:pPr>
            <a:r>
              <a:rPr lang="en-IN" sz="2000">
                <a:solidFill>
                  <a:srgbClr val="222222"/>
                </a:solidFill>
                <a:latin typeface="Times New Roman"/>
                <a:ea typeface="Times New Roman"/>
                <a:cs typeface="Times New Roman"/>
                <a:sym typeface="Times New Roman"/>
              </a:rPr>
              <a:t>Encryption Performance: The FrodoKEM encryption algorithm was analyzed for key exchange efficiency and decryption speed. The system achieved a 98% success rate in encryption, affirming the effectiveness of post-quantum cryptography for protecting sensitive medical information. </a:t>
            </a:r>
            <a:endParaRPr sz="2000">
              <a:solidFill>
                <a:srgbClr val="222222"/>
              </a:solidFill>
              <a:latin typeface="Times New Roman"/>
              <a:ea typeface="Times New Roman"/>
              <a:cs typeface="Times New Roman"/>
              <a:sym typeface="Times New Roman"/>
            </a:endParaRPr>
          </a:p>
          <a:p>
            <a:pPr marL="457200" marR="0" lvl="0" indent="-355600" algn="just" rtl="0">
              <a:lnSpc>
                <a:spcPct val="150000"/>
              </a:lnSpc>
              <a:spcBef>
                <a:spcPts val="0"/>
              </a:spcBef>
              <a:spcAft>
                <a:spcPts val="0"/>
              </a:spcAft>
              <a:buClr>
                <a:srgbClr val="222222"/>
              </a:buClr>
              <a:buSzPts val="2000"/>
              <a:buFont typeface="Times New Roman"/>
              <a:buChar char="●"/>
            </a:pPr>
            <a:r>
              <a:rPr lang="en-IN" sz="2000">
                <a:solidFill>
                  <a:srgbClr val="222222"/>
                </a:solidFill>
                <a:latin typeface="Times New Roman"/>
                <a:ea typeface="Times New Roman"/>
                <a:cs typeface="Times New Roman"/>
                <a:sym typeface="Times New Roman"/>
              </a:rPr>
              <a:t>User Satisfaction: A usability study involving healthcare professionals revealed that 85% of participants were pleased with the system’s responsiveness, security features, and user interface. This indicates that the system can be smoothly implemented into clinical workflows while maintaining strong security protocols. </a:t>
            </a:r>
            <a:endParaRPr sz="2000">
              <a:solidFill>
                <a:srgbClr val="222222"/>
              </a:solidFill>
              <a:latin typeface="Times New Roman"/>
              <a:ea typeface="Times New Roman"/>
              <a:cs typeface="Times New Roman"/>
              <a:sym typeface="Times New Roman"/>
            </a:endParaRPr>
          </a:p>
        </p:txBody>
      </p:sp>
      <p:sp>
        <p:nvSpPr>
          <p:cNvPr id="281" name="Google Shape;281;p3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282" name="Google Shape;282;p3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20</a:t>
            </a:fld>
            <a:endParaRPr/>
          </a:p>
        </p:txBody>
      </p:sp>
      <p:sp>
        <p:nvSpPr>
          <p:cNvPr id="283" name="Google Shape;283;p32"/>
          <p:cNvSpPr txBox="1">
            <a:spLocks noGrp="1"/>
          </p:cNvSpPr>
          <p:nvPr>
            <p:ph type="ftr" idx="11"/>
          </p:nvPr>
        </p:nvSpPr>
        <p:spPr>
          <a:xfrm>
            <a:off x="3028950" y="6356350"/>
            <a:ext cx="40197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3"/>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30A0"/>
              </a:buClr>
              <a:buSzPts val="3200"/>
              <a:buFont typeface="Times New Roman"/>
              <a:buNone/>
            </a:pPr>
            <a:r>
              <a:rPr lang="en-IN" sz="3200" b="1">
                <a:solidFill>
                  <a:srgbClr val="7030A0"/>
                </a:solidFill>
                <a:latin typeface="Times New Roman"/>
                <a:ea typeface="Times New Roman"/>
                <a:cs typeface="Times New Roman"/>
                <a:sym typeface="Times New Roman"/>
              </a:rPr>
              <a:t>Results</a:t>
            </a:r>
            <a:endParaRPr sz="19900" b="1">
              <a:solidFill>
                <a:srgbClr val="7030A0"/>
              </a:solidFill>
              <a:latin typeface="Times New Roman"/>
              <a:ea typeface="Times New Roman"/>
              <a:cs typeface="Times New Roman"/>
              <a:sym typeface="Times New Roman"/>
            </a:endParaRPr>
          </a:p>
        </p:txBody>
      </p:sp>
      <p:sp>
        <p:nvSpPr>
          <p:cNvPr id="289" name="Google Shape;289;p33"/>
          <p:cNvSpPr txBox="1"/>
          <p:nvPr/>
        </p:nvSpPr>
        <p:spPr>
          <a:xfrm>
            <a:off x="848064" y="1161986"/>
            <a:ext cx="7886700" cy="36327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50000"/>
              </a:lnSpc>
              <a:spcBef>
                <a:spcPts val="0"/>
              </a:spcBef>
              <a:spcAft>
                <a:spcPts val="0"/>
              </a:spcAft>
              <a:buClr>
                <a:srgbClr val="222222"/>
              </a:buClr>
              <a:buSzPts val="2000"/>
              <a:buFont typeface="Times New Roman"/>
              <a:buChar char="●"/>
            </a:pPr>
            <a:r>
              <a:rPr lang="en-IN" sz="2000">
                <a:solidFill>
                  <a:srgbClr val="222222"/>
                </a:solidFill>
                <a:latin typeface="Times New Roman"/>
                <a:ea typeface="Times New Roman"/>
                <a:cs typeface="Times New Roman"/>
                <a:sym typeface="Times New Roman"/>
              </a:rPr>
              <a:t>The incorporation of blockchain technology for tamper-proof logging enhances transparency and accountability, ensuring that all data access and modifications are immutably recorded.</a:t>
            </a:r>
            <a:endParaRPr sz="2000">
              <a:solidFill>
                <a:srgbClr val="222222"/>
              </a:solidFill>
              <a:latin typeface="Times New Roman"/>
              <a:ea typeface="Times New Roman"/>
              <a:cs typeface="Times New Roman"/>
              <a:sym typeface="Times New Roman"/>
            </a:endParaRPr>
          </a:p>
          <a:p>
            <a:pPr marL="457200" marR="0" lvl="0" indent="-355600" algn="just" rtl="0">
              <a:lnSpc>
                <a:spcPct val="150000"/>
              </a:lnSpc>
              <a:spcBef>
                <a:spcPts val="0"/>
              </a:spcBef>
              <a:spcAft>
                <a:spcPts val="0"/>
              </a:spcAft>
              <a:buClr>
                <a:srgbClr val="222222"/>
              </a:buClr>
              <a:buSzPts val="2000"/>
              <a:buFont typeface="Times New Roman"/>
              <a:buChar char="●"/>
            </a:pPr>
            <a:r>
              <a:rPr lang="en-IN" sz="2000">
                <a:solidFill>
                  <a:srgbClr val="222222"/>
                </a:solidFill>
                <a:latin typeface="Times New Roman"/>
                <a:ea typeface="Times New Roman"/>
                <a:cs typeface="Times New Roman"/>
                <a:sym typeface="Times New Roman"/>
              </a:rPr>
              <a:t>Additionally, the secure chat module enables encrypted real-time communication, fostering efficient telemedicine consultations and improving patient engagement. </a:t>
            </a:r>
            <a:endParaRPr sz="2000">
              <a:solidFill>
                <a:srgbClr val="222222"/>
              </a:solidFill>
              <a:latin typeface="Times New Roman"/>
              <a:ea typeface="Times New Roman"/>
              <a:cs typeface="Times New Roman"/>
              <a:sym typeface="Times New Roman"/>
            </a:endParaRPr>
          </a:p>
          <a:p>
            <a:pPr marL="457200" marR="0" lvl="0" indent="-355600" algn="just" rtl="0">
              <a:lnSpc>
                <a:spcPct val="150000"/>
              </a:lnSpc>
              <a:spcBef>
                <a:spcPts val="0"/>
              </a:spcBef>
              <a:spcAft>
                <a:spcPts val="0"/>
              </a:spcAft>
              <a:buClr>
                <a:srgbClr val="222222"/>
              </a:buClr>
              <a:buSzPts val="2000"/>
              <a:buFont typeface="Times New Roman"/>
              <a:buChar char="●"/>
            </a:pPr>
            <a:r>
              <a:rPr lang="en-IN" sz="2000">
                <a:solidFill>
                  <a:srgbClr val="222222"/>
                </a:solidFill>
                <a:latin typeface="Times New Roman"/>
                <a:ea typeface="Times New Roman"/>
                <a:cs typeface="Times New Roman"/>
                <a:sym typeface="Times New Roman"/>
              </a:rPr>
              <a:t> The results confirm that the system provides a robust, scalable, and patient-centric solution for modern healthcare data management. </a:t>
            </a:r>
            <a:endParaRPr sz="2000">
              <a:solidFill>
                <a:schemeClr val="dk1"/>
              </a:solidFill>
              <a:latin typeface="Times New Roman"/>
              <a:ea typeface="Times New Roman"/>
              <a:cs typeface="Times New Roman"/>
              <a:sym typeface="Times New Roman"/>
            </a:endParaRPr>
          </a:p>
        </p:txBody>
      </p:sp>
      <p:sp>
        <p:nvSpPr>
          <p:cNvPr id="290" name="Google Shape;290;p3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291" name="Google Shape;291;p3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21</a:t>
            </a:fld>
            <a:endParaRPr/>
          </a:p>
        </p:txBody>
      </p:sp>
      <p:sp>
        <p:nvSpPr>
          <p:cNvPr id="292" name="Google Shape;292;p33"/>
          <p:cNvSpPr txBox="1">
            <a:spLocks noGrp="1"/>
          </p:cNvSpPr>
          <p:nvPr>
            <p:ph type="ftr" idx="11"/>
          </p:nvPr>
        </p:nvSpPr>
        <p:spPr>
          <a:xfrm>
            <a:off x="3028950" y="6356350"/>
            <a:ext cx="39540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4"/>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200"/>
              <a:buFont typeface="Times New Roman"/>
              <a:buNone/>
            </a:pPr>
            <a:r>
              <a:rPr lang="en-IN" sz="3200" b="1">
                <a:solidFill>
                  <a:srgbClr val="7030A0"/>
                </a:solidFill>
                <a:latin typeface="Times New Roman"/>
                <a:ea typeface="Times New Roman"/>
                <a:cs typeface="Times New Roman"/>
                <a:sym typeface="Times New Roman"/>
              </a:rPr>
              <a:t>Screen Shots</a:t>
            </a:r>
            <a:endParaRPr sz="19900" b="1">
              <a:solidFill>
                <a:srgbClr val="7030A0"/>
              </a:solidFill>
              <a:latin typeface="Times New Roman"/>
              <a:ea typeface="Times New Roman"/>
              <a:cs typeface="Times New Roman"/>
              <a:sym typeface="Times New Roman"/>
            </a:endParaRPr>
          </a:p>
        </p:txBody>
      </p:sp>
      <p:sp>
        <p:nvSpPr>
          <p:cNvPr id="298" name="Google Shape;298;p34"/>
          <p:cNvSpPr txBox="1"/>
          <p:nvPr/>
        </p:nvSpPr>
        <p:spPr>
          <a:xfrm>
            <a:off x="1950720" y="1948934"/>
            <a:ext cx="457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3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300" name="Google Shape;300;p3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22</a:t>
            </a:fld>
            <a:endParaRPr/>
          </a:p>
        </p:txBody>
      </p:sp>
      <p:sp>
        <p:nvSpPr>
          <p:cNvPr id="301" name="Google Shape;301;p34"/>
          <p:cNvSpPr txBox="1">
            <a:spLocks noGrp="1"/>
          </p:cNvSpPr>
          <p:nvPr>
            <p:ph type="ftr" idx="11"/>
          </p:nvPr>
        </p:nvSpPr>
        <p:spPr>
          <a:xfrm>
            <a:off x="3028950" y="6356350"/>
            <a:ext cx="37569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pic>
        <p:nvPicPr>
          <p:cNvPr id="302" name="Google Shape;302;p34" title="Screenshot 2025-03-24 074018.png"/>
          <p:cNvPicPr preferRelativeResize="0"/>
          <p:nvPr/>
        </p:nvPicPr>
        <p:blipFill>
          <a:blip r:embed="rId3">
            <a:alphaModFix/>
          </a:blip>
          <a:stretch>
            <a:fillRect/>
          </a:stretch>
        </p:blipFill>
        <p:spPr>
          <a:xfrm>
            <a:off x="362125" y="1526574"/>
            <a:ext cx="8347748" cy="41919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5"/>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sz="3200">
                <a:latin typeface="Times New Roman"/>
                <a:ea typeface="Times New Roman"/>
                <a:cs typeface="Times New Roman"/>
                <a:sym typeface="Times New Roman"/>
              </a:rPr>
              <a:t>Patient Module </a:t>
            </a:r>
            <a:endParaRPr sz="3200">
              <a:latin typeface="Times New Roman"/>
              <a:ea typeface="Times New Roman"/>
              <a:cs typeface="Times New Roman"/>
              <a:sym typeface="Times New Roman"/>
            </a:endParaRPr>
          </a:p>
        </p:txBody>
      </p:sp>
      <p:sp>
        <p:nvSpPr>
          <p:cNvPr id="309" name="Google Shape;309;p35"/>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a:t> </a:t>
            </a:r>
            <a:endParaRPr/>
          </a:p>
        </p:txBody>
      </p:sp>
      <p:sp>
        <p:nvSpPr>
          <p:cNvPr id="310" name="Google Shape;310;p35"/>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23</a:t>
            </a:fld>
            <a:endParaRPr/>
          </a:p>
        </p:txBody>
      </p:sp>
      <p:pic>
        <p:nvPicPr>
          <p:cNvPr id="311" name="Google Shape;311;p35" title="Screenshot 2025-03-24 074104.png"/>
          <p:cNvPicPr preferRelativeResize="0"/>
          <p:nvPr/>
        </p:nvPicPr>
        <p:blipFill>
          <a:blip r:embed="rId3">
            <a:alphaModFix/>
          </a:blip>
          <a:stretch>
            <a:fillRect/>
          </a:stretch>
        </p:blipFill>
        <p:spPr>
          <a:xfrm>
            <a:off x="410225" y="1786824"/>
            <a:ext cx="8175285" cy="4351200"/>
          </a:xfrm>
          <a:prstGeom prst="rect">
            <a:avLst/>
          </a:prstGeom>
          <a:noFill/>
          <a:ln>
            <a:noFill/>
          </a:ln>
        </p:spPr>
      </p:pic>
      <p:sp>
        <p:nvSpPr>
          <p:cNvPr id="312" name="Google Shape;312;p35"/>
          <p:cNvSpPr txBox="1"/>
          <p:nvPr/>
        </p:nvSpPr>
        <p:spPr>
          <a:xfrm>
            <a:off x="2805825" y="6551100"/>
            <a:ext cx="3977100" cy="2349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Font typeface="Arial"/>
              <a:buNone/>
            </a:pPr>
            <a:endParaRPr sz="1200">
              <a:solidFill>
                <a:srgbClr val="888888"/>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313" name="Google Shape;313;p35"/>
          <p:cNvSpPr txBox="1"/>
          <p:nvPr/>
        </p:nvSpPr>
        <p:spPr>
          <a:xfrm>
            <a:off x="410225" y="6598075"/>
            <a:ext cx="1425000" cy="12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a:solidFill>
                  <a:schemeClr val="dk1"/>
                </a:solidFill>
                <a:latin typeface="Calibri"/>
                <a:ea typeface="Calibri"/>
                <a:cs typeface="Calibri"/>
                <a:sym typeface="Calibri"/>
              </a:rPr>
              <a:t>03-04-2025</a:t>
            </a:r>
            <a:endParaRPr sz="12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6"/>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sz="3200">
                <a:latin typeface="Times New Roman"/>
                <a:ea typeface="Times New Roman"/>
                <a:cs typeface="Times New Roman"/>
                <a:sym typeface="Times New Roman"/>
              </a:rPr>
              <a:t>Doctor Module </a:t>
            </a:r>
            <a:endParaRPr sz="3200">
              <a:latin typeface="Times New Roman"/>
              <a:ea typeface="Times New Roman"/>
              <a:cs typeface="Times New Roman"/>
              <a:sym typeface="Times New Roman"/>
            </a:endParaRPr>
          </a:p>
        </p:txBody>
      </p:sp>
      <p:sp>
        <p:nvSpPr>
          <p:cNvPr id="320" name="Google Shape;320;p36"/>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a:t> </a:t>
            </a:r>
            <a:endParaRPr/>
          </a:p>
        </p:txBody>
      </p:sp>
      <p:sp>
        <p:nvSpPr>
          <p:cNvPr id="321" name="Google Shape;321;p36"/>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24</a:t>
            </a:fld>
            <a:endParaRPr/>
          </a:p>
        </p:txBody>
      </p:sp>
      <p:pic>
        <p:nvPicPr>
          <p:cNvPr id="322" name="Google Shape;322;p36" title="Screenshot 2025-03-24 074815.png"/>
          <p:cNvPicPr preferRelativeResize="0"/>
          <p:nvPr/>
        </p:nvPicPr>
        <p:blipFill>
          <a:blip r:embed="rId3">
            <a:alphaModFix/>
          </a:blip>
          <a:stretch>
            <a:fillRect/>
          </a:stretch>
        </p:blipFill>
        <p:spPr>
          <a:xfrm>
            <a:off x="519200" y="1690825"/>
            <a:ext cx="8127781" cy="4216649"/>
          </a:xfrm>
          <a:prstGeom prst="rect">
            <a:avLst/>
          </a:prstGeom>
          <a:noFill/>
          <a:ln>
            <a:noFill/>
          </a:ln>
        </p:spPr>
      </p:pic>
      <p:sp>
        <p:nvSpPr>
          <p:cNvPr id="323" name="Google Shape;323;p36"/>
          <p:cNvSpPr txBox="1"/>
          <p:nvPr/>
        </p:nvSpPr>
        <p:spPr>
          <a:xfrm>
            <a:off x="676400" y="6472825"/>
            <a:ext cx="1362300" cy="2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a:solidFill>
                  <a:schemeClr val="dk1"/>
                </a:solidFill>
                <a:latin typeface="Calibri"/>
                <a:ea typeface="Calibri"/>
                <a:cs typeface="Calibri"/>
                <a:sym typeface="Calibri"/>
              </a:rPr>
              <a:t>03-04-2025</a:t>
            </a:r>
            <a:endParaRPr sz="1200">
              <a:solidFill>
                <a:schemeClr val="dk1"/>
              </a:solidFill>
              <a:latin typeface="Calibri"/>
              <a:ea typeface="Calibri"/>
              <a:cs typeface="Calibri"/>
              <a:sym typeface="Calibri"/>
            </a:endParaRPr>
          </a:p>
        </p:txBody>
      </p:sp>
      <p:sp>
        <p:nvSpPr>
          <p:cNvPr id="324" name="Google Shape;324;p36"/>
          <p:cNvSpPr txBox="1"/>
          <p:nvPr/>
        </p:nvSpPr>
        <p:spPr>
          <a:xfrm>
            <a:off x="2602275" y="6416450"/>
            <a:ext cx="3945600" cy="2487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Font typeface="Arial"/>
              <a:buNone/>
            </a:pPr>
            <a:endParaRPr sz="1200">
              <a:solidFill>
                <a:srgbClr val="888888"/>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7"/>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sz="3200">
                <a:latin typeface="Times New Roman"/>
                <a:ea typeface="Times New Roman"/>
                <a:cs typeface="Times New Roman"/>
                <a:sym typeface="Times New Roman"/>
              </a:rPr>
              <a:t>Other department Module  </a:t>
            </a:r>
            <a:endParaRPr sz="3200">
              <a:latin typeface="Times New Roman"/>
              <a:ea typeface="Times New Roman"/>
              <a:cs typeface="Times New Roman"/>
              <a:sym typeface="Times New Roman"/>
            </a:endParaRPr>
          </a:p>
        </p:txBody>
      </p:sp>
      <p:sp>
        <p:nvSpPr>
          <p:cNvPr id="331" name="Google Shape;331;p37"/>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a:t> </a:t>
            </a:r>
            <a:endParaRPr/>
          </a:p>
        </p:txBody>
      </p:sp>
      <p:sp>
        <p:nvSpPr>
          <p:cNvPr id="332" name="Google Shape;332;p37"/>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25</a:t>
            </a:fld>
            <a:endParaRPr/>
          </a:p>
        </p:txBody>
      </p:sp>
      <p:pic>
        <p:nvPicPr>
          <p:cNvPr id="333" name="Google Shape;333;p37" title="Screenshot 2025-03-24 075212.png"/>
          <p:cNvPicPr preferRelativeResize="0"/>
          <p:nvPr/>
        </p:nvPicPr>
        <p:blipFill>
          <a:blip r:embed="rId3">
            <a:alphaModFix/>
          </a:blip>
          <a:stretch>
            <a:fillRect/>
          </a:stretch>
        </p:blipFill>
        <p:spPr>
          <a:xfrm>
            <a:off x="1053875" y="1760838"/>
            <a:ext cx="7461476" cy="3869461"/>
          </a:xfrm>
          <a:prstGeom prst="rect">
            <a:avLst/>
          </a:prstGeom>
          <a:noFill/>
          <a:ln>
            <a:noFill/>
          </a:ln>
        </p:spPr>
      </p:pic>
      <p:sp>
        <p:nvSpPr>
          <p:cNvPr id="334" name="Google Shape;334;p37"/>
          <p:cNvSpPr txBox="1"/>
          <p:nvPr/>
        </p:nvSpPr>
        <p:spPr>
          <a:xfrm>
            <a:off x="2978075" y="6363225"/>
            <a:ext cx="4290300" cy="3651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Font typeface="Arial"/>
              <a:buNone/>
            </a:pPr>
            <a:endParaRPr sz="1200">
              <a:solidFill>
                <a:srgbClr val="888888"/>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335" name="Google Shape;335;p37"/>
          <p:cNvSpPr txBox="1"/>
          <p:nvPr/>
        </p:nvSpPr>
        <p:spPr>
          <a:xfrm>
            <a:off x="238000" y="6457175"/>
            <a:ext cx="1550100" cy="2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a:solidFill>
                  <a:schemeClr val="dk1"/>
                </a:solidFill>
                <a:latin typeface="Calibri"/>
                <a:ea typeface="Calibri"/>
                <a:cs typeface="Calibri"/>
                <a:sym typeface="Calibri"/>
              </a:rPr>
              <a:t>03-04-2025</a:t>
            </a:r>
            <a:endParaRPr sz="12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8"/>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30A0"/>
              </a:buClr>
              <a:buSzPts val="3200"/>
              <a:buFont typeface="Times New Roman"/>
              <a:buNone/>
            </a:pPr>
            <a:r>
              <a:rPr lang="en-IN" sz="3200" b="1">
                <a:solidFill>
                  <a:srgbClr val="7030A0"/>
                </a:solidFill>
                <a:latin typeface="Times New Roman"/>
                <a:ea typeface="Times New Roman"/>
                <a:cs typeface="Times New Roman"/>
                <a:sym typeface="Times New Roman"/>
              </a:rPr>
              <a:t>Chat module</a:t>
            </a:r>
            <a:endParaRPr sz="19900" b="1">
              <a:latin typeface="Times New Roman"/>
              <a:ea typeface="Times New Roman"/>
              <a:cs typeface="Times New Roman"/>
              <a:sym typeface="Times New Roman"/>
            </a:endParaRPr>
          </a:p>
        </p:txBody>
      </p:sp>
      <p:sp>
        <p:nvSpPr>
          <p:cNvPr id="341" name="Google Shape;341;p38"/>
          <p:cNvSpPr txBox="1"/>
          <p:nvPr/>
        </p:nvSpPr>
        <p:spPr>
          <a:xfrm>
            <a:off x="1950720" y="1948934"/>
            <a:ext cx="457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3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343" name="Google Shape;343;p3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26</a:t>
            </a:fld>
            <a:endParaRPr/>
          </a:p>
        </p:txBody>
      </p:sp>
      <p:sp>
        <p:nvSpPr>
          <p:cNvPr id="344" name="Google Shape;344;p38"/>
          <p:cNvSpPr txBox="1">
            <a:spLocks noGrp="1"/>
          </p:cNvSpPr>
          <p:nvPr>
            <p:ph type="ftr" idx="11"/>
          </p:nvPr>
        </p:nvSpPr>
        <p:spPr>
          <a:xfrm>
            <a:off x="3028950" y="6356350"/>
            <a:ext cx="37239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pic>
        <p:nvPicPr>
          <p:cNvPr id="345" name="Google Shape;345;p38" title="Screenshot 2025-03-24 075350.png"/>
          <p:cNvPicPr preferRelativeResize="0"/>
          <p:nvPr/>
        </p:nvPicPr>
        <p:blipFill>
          <a:blip r:embed="rId3">
            <a:alphaModFix/>
          </a:blip>
          <a:stretch>
            <a:fillRect/>
          </a:stretch>
        </p:blipFill>
        <p:spPr>
          <a:xfrm>
            <a:off x="522625" y="1693950"/>
            <a:ext cx="8365649" cy="4249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9"/>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sz="3200">
                <a:latin typeface="Times New Roman"/>
                <a:ea typeface="Times New Roman"/>
                <a:cs typeface="Times New Roman"/>
                <a:sym typeface="Times New Roman"/>
              </a:rPr>
              <a:t>Encrypted Data</a:t>
            </a:r>
            <a:endParaRPr sz="3200">
              <a:latin typeface="Times New Roman"/>
              <a:ea typeface="Times New Roman"/>
              <a:cs typeface="Times New Roman"/>
              <a:sym typeface="Times New Roman"/>
            </a:endParaRPr>
          </a:p>
        </p:txBody>
      </p:sp>
      <p:sp>
        <p:nvSpPr>
          <p:cNvPr id="352" name="Google Shape;352;p39"/>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a:t> </a:t>
            </a:r>
            <a:endParaRPr/>
          </a:p>
        </p:txBody>
      </p:sp>
      <p:sp>
        <p:nvSpPr>
          <p:cNvPr id="353" name="Google Shape;353;p39"/>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27</a:t>
            </a:fld>
            <a:endParaRPr/>
          </a:p>
        </p:txBody>
      </p:sp>
      <p:sp>
        <p:nvSpPr>
          <p:cNvPr id="354" name="Google Shape;354;p39"/>
          <p:cNvSpPr txBox="1"/>
          <p:nvPr/>
        </p:nvSpPr>
        <p:spPr>
          <a:xfrm>
            <a:off x="2884125" y="6394525"/>
            <a:ext cx="3789000" cy="327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Font typeface="Arial"/>
              <a:buNone/>
            </a:pPr>
            <a:endParaRPr sz="1200">
              <a:solidFill>
                <a:srgbClr val="888888"/>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355" name="Google Shape;355;p39"/>
          <p:cNvSpPr txBox="1"/>
          <p:nvPr/>
        </p:nvSpPr>
        <p:spPr>
          <a:xfrm>
            <a:off x="331950" y="6410200"/>
            <a:ext cx="1753500" cy="3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a:solidFill>
                  <a:schemeClr val="dk1"/>
                </a:solidFill>
                <a:latin typeface="Calibri"/>
                <a:ea typeface="Calibri"/>
                <a:cs typeface="Calibri"/>
                <a:sym typeface="Calibri"/>
              </a:rPr>
              <a:t>03-04-2025</a:t>
            </a:r>
            <a:endParaRPr sz="1200">
              <a:solidFill>
                <a:schemeClr val="dk1"/>
              </a:solidFill>
              <a:latin typeface="Calibri"/>
              <a:ea typeface="Calibri"/>
              <a:cs typeface="Calibri"/>
              <a:sym typeface="Calibri"/>
            </a:endParaRPr>
          </a:p>
        </p:txBody>
      </p:sp>
      <p:pic>
        <p:nvPicPr>
          <p:cNvPr id="356" name="Google Shape;356;p39" title="Screenshot 2025-03-17 083311.png"/>
          <p:cNvPicPr preferRelativeResize="0"/>
          <p:nvPr/>
        </p:nvPicPr>
        <p:blipFill>
          <a:blip r:embed="rId3">
            <a:alphaModFix/>
          </a:blip>
          <a:stretch>
            <a:fillRect/>
          </a:stretch>
        </p:blipFill>
        <p:spPr>
          <a:xfrm>
            <a:off x="259825" y="1690825"/>
            <a:ext cx="8434274" cy="43512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0"/>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30A0"/>
              </a:buClr>
              <a:buSzPts val="3200"/>
              <a:buFont typeface="Times New Roman"/>
              <a:buNone/>
            </a:pPr>
            <a:r>
              <a:rPr lang="en-IN" sz="3200" b="1">
                <a:solidFill>
                  <a:srgbClr val="7030A0"/>
                </a:solidFill>
                <a:latin typeface="Times New Roman"/>
                <a:ea typeface="Times New Roman"/>
                <a:cs typeface="Times New Roman"/>
                <a:sym typeface="Times New Roman"/>
              </a:rPr>
              <a:t>Conclusion</a:t>
            </a:r>
            <a:endParaRPr sz="19900" b="1">
              <a:solidFill>
                <a:srgbClr val="7030A0"/>
              </a:solidFill>
              <a:latin typeface="Times New Roman"/>
              <a:ea typeface="Times New Roman"/>
              <a:cs typeface="Times New Roman"/>
              <a:sym typeface="Times New Roman"/>
            </a:endParaRPr>
          </a:p>
        </p:txBody>
      </p:sp>
      <p:sp>
        <p:nvSpPr>
          <p:cNvPr id="362" name="Google Shape;362;p4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363" name="Google Shape;363;p4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28</a:t>
            </a:fld>
            <a:endParaRPr/>
          </a:p>
        </p:txBody>
      </p:sp>
      <p:sp>
        <p:nvSpPr>
          <p:cNvPr id="364" name="Google Shape;364;p40"/>
          <p:cNvSpPr txBox="1">
            <a:spLocks noGrp="1"/>
          </p:cNvSpPr>
          <p:nvPr>
            <p:ph type="ftr" idx="11"/>
          </p:nvPr>
        </p:nvSpPr>
        <p:spPr>
          <a:xfrm>
            <a:off x="3028950" y="6356350"/>
            <a:ext cx="40359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365" name="Google Shape;365;p40"/>
          <p:cNvSpPr txBox="1"/>
          <p:nvPr/>
        </p:nvSpPr>
        <p:spPr>
          <a:xfrm>
            <a:off x="304800" y="901700"/>
            <a:ext cx="7886700" cy="45408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200"/>
              </a:spcBef>
              <a:spcAft>
                <a:spcPts val="0"/>
              </a:spcAft>
              <a:buNone/>
            </a:pPr>
            <a:r>
              <a:rPr lang="en-IN" sz="2100">
                <a:solidFill>
                  <a:schemeClr val="dk1"/>
                </a:solidFill>
                <a:latin typeface="Times New Roman"/>
                <a:ea typeface="Times New Roman"/>
                <a:cs typeface="Times New Roman"/>
                <a:sym typeface="Times New Roman"/>
              </a:rPr>
              <a:t>In summary, your project uses blockchain to keep patient data secure and unchangeable. Different roles, like doctors, radiologists, and pharmacists, have specific access rights. After registering, a patient gets a unique encrypted number from their specialist. This number is shared with departments like surgery, radiology, and pharmacy to protect patient information. Blockchain ensures data integrity, while encryption keeps it safe from misuse. This system improves security, trust, and efficiency in healthcare.</a:t>
            </a:r>
            <a:endParaRPr sz="2100">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1200"/>
              </a:spcAft>
              <a:buClr>
                <a:schemeClr val="dk1"/>
              </a:buClr>
              <a:buSzPts val="1100"/>
              <a:buFont typeface="Arial"/>
              <a:buNone/>
            </a:pPr>
            <a:endParaRPr sz="2100">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1"/>
          <p:cNvSpPr txBox="1">
            <a:spLocks noGrp="1"/>
          </p:cNvSpPr>
          <p:nvPr>
            <p:ph type="title"/>
          </p:nvPr>
        </p:nvSpPr>
        <p:spPr>
          <a:xfrm>
            <a:off x="628650" y="356491"/>
            <a:ext cx="7886700" cy="530400"/>
          </a:xfrm>
          <a:prstGeom prst="rect">
            <a:avLst/>
          </a:prstGeom>
          <a:noFill/>
          <a:ln>
            <a:noFill/>
          </a:ln>
        </p:spPr>
        <p:txBody>
          <a:bodyPr spcFirstLastPara="1" wrap="square" lIns="91425" tIns="45700" rIns="91425" bIns="45700" anchor="ctr" anchorCtr="0">
            <a:noAutofit/>
          </a:bodyPr>
          <a:lstStyle/>
          <a:p>
            <a:pPr marL="0" lvl="0" indent="0" algn="just" rtl="0">
              <a:lnSpc>
                <a:spcPct val="90000"/>
              </a:lnSpc>
              <a:spcBef>
                <a:spcPts val="0"/>
              </a:spcBef>
              <a:spcAft>
                <a:spcPts val="0"/>
              </a:spcAft>
              <a:buClr>
                <a:srgbClr val="7030A0"/>
              </a:buClr>
              <a:buSzPts val="3200"/>
              <a:buFont typeface="Times New Roman"/>
              <a:buNone/>
            </a:pPr>
            <a:r>
              <a:rPr lang="en-IN" sz="3200" b="1">
                <a:solidFill>
                  <a:srgbClr val="7030A0"/>
                </a:solidFill>
                <a:latin typeface="Times New Roman"/>
                <a:ea typeface="Times New Roman"/>
                <a:cs typeface="Times New Roman"/>
                <a:sym typeface="Times New Roman"/>
              </a:rPr>
              <a:t> Future Enhancement</a:t>
            </a:r>
            <a:endParaRPr sz="19900" b="1">
              <a:solidFill>
                <a:srgbClr val="7030A0"/>
              </a:solidFill>
              <a:latin typeface="Times New Roman"/>
              <a:ea typeface="Times New Roman"/>
              <a:cs typeface="Times New Roman"/>
              <a:sym typeface="Times New Roman"/>
            </a:endParaRPr>
          </a:p>
        </p:txBody>
      </p:sp>
      <p:sp>
        <p:nvSpPr>
          <p:cNvPr id="371" name="Google Shape;371;p4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None/>
            </a:pPr>
            <a:r>
              <a:rPr lang="en-IN"/>
              <a:t>03-04-2025</a:t>
            </a:r>
            <a:endParaRPr/>
          </a:p>
        </p:txBody>
      </p:sp>
      <p:sp>
        <p:nvSpPr>
          <p:cNvPr id="372" name="Google Shape;372;p4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None/>
            </a:pPr>
            <a:fld id="{00000000-1234-1234-1234-123412341234}" type="slidenum">
              <a:rPr lang="en-IN"/>
              <a:t>29</a:t>
            </a:fld>
            <a:endParaRPr/>
          </a:p>
        </p:txBody>
      </p:sp>
      <p:sp>
        <p:nvSpPr>
          <p:cNvPr id="373" name="Google Shape;373;p41"/>
          <p:cNvSpPr txBox="1">
            <a:spLocks noGrp="1"/>
          </p:cNvSpPr>
          <p:nvPr>
            <p:ph type="ftr" idx="11"/>
          </p:nvPr>
        </p:nvSpPr>
        <p:spPr>
          <a:xfrm>
            <a:off x="3028950" y="6356350"/>
            <a:ext cx="3756900" cy="365100"/>
          </a:xfrm>
          <a:prstGeom prst="rect">
            <a:avLst/>
          </a:prstGeom>
          <a:noFill/>
          <a:ln>
            <a:noFill/>
          </a:ln>
        </p:spPr>
        <p:txBody>
          <a:bodyPr spcFirstLastPara="1" wrap="square" lIns="91425" tIns="45700" rIns="91425" bIns="45700" anchor="ctr" anchorCtr="0">
            <a:normAutofit fontScale="25000"/>
          </a:bodyPr>
          <a:lstStyle/>
          <a:p>
            <a:pPr marL="0" lvl="0" indent="0" algn="just"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a:p>
        </p:txBody>
      </p:sp>
      <p:sp>
        <p:nvSpPr>
          <p:cNvPr id="374" name="Google Shape;374;p41"/>
          <p:cNvSpPr txBox="1"/>
          <p:nvPr/>
        </p:nvSpPr>
        <p:spPr>
          <a:xfrm>
            <a:off x="704850" y="1130300"/>
            <a:ext cx="7734300" cy="37248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200"/>
              </a:spcBef>
              <a:spcAft>
                <a:spcPts val="1200"/>
              </a:spcAft>
              <a:buClr>
                <a:schemeClr val="dk1"/>
              </a:buClr>
              <a:buSzPts val="1100"/>
              <a:buFont typeface="Arial"/>
              <a:buNone/>
            </a:pPr>
            <a:r>
              <a:rPr lang="en-IN" sz="2000">
                <a:solidFill>
                  <a:schemeClr val="dk1"/>
                </a:solidFill>
                <a:latin typeface="Times New Roman"/>
                <a:ea typeface="Times New Roman"/>
                <a:cs typeface="Times New Roman"/>
                <a:sym typeface="Times New Roman"/>
              </a:rPr>
              <a:t>Future improvements will focus on optimizing storage and scalability by integrating off-chain storage solutions and hybrid blockchain models. Implementing smart contracts can automate access control, ensuring secure and transparent data retrieval. Enhancing interoperability with Electronic Health Records (EHR) and Hospital Information Systems (HIS) will enable seamless data exchange. Performance optimization through lightweight consensus algorithms like Proof-of-Authority (PoA) can reduce energy consumption. </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628650" y="273567"/>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600"/>
              <a:buFont typeface="Times New Roman"/>
              <a:buNone/>
            </a:pPr>
            <a:r>
              <a:rPr lang="en-IN" sz="3600" b="1">
                <a:solidFill>
                  <a:srgbClr val="7030A0"/>
                </a:solidFill>
                <a:latin typeface="Times New Roman"/>
                <a:ea typeface="Times New Roman"/>
                <a:cs typeface="Times New Roman"/>
                <a:sym typeface="Times New Roman"/>
              </a:rPr>
              <a:t>Introduction</a:t>
            </a:r>
            <a:endParaRPr sz="3600" b="1">
              <a:solidFill>
                <a:srgbClr val="7030A0"/>
              </a:solidFill>
              <a:latin typeface="Times New Roman"/>
              <a:ea typeface="Times New Roman"/>
              <a:cs typeface="Times New Roman"/>
              <a:sym typeface="Times New Roman"/>
            </a:endParaRPr>
          </a:p>
        </p:txBody>
      </p:sp>
      <p:sp>
        <p:nvSpPr>
          <p:cNvPr id="116" name="Google Shape;116;p1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117" name="Google Shape;117;p1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400" b="1">
                <a:solidFill>
                  <a:schemeClr val="dk1"/>
                </a:solidFill>
              </a:rPr>
              <a:t>3</a:t>
            </a:fld>
            <a:endParaRPr sz="1400" b="1">
              <a:solidFill>
                <a:schemeClr val="dk1"/>
              </a:solidFill>
            </a:endParaRPr>
          </a:p>
        </p:txBody>
      </p:sp>
      <p:sp>
        <p:nvSpPr>
          <p:cNvPr id="118" name="Google Shape;118;p15"/>
          <p:cNvSpPr txBox="1"/>
          <p:nvPr/>
        </p:nvSpPr>
        <p:spPr>
          <a:xfrm>
            <a:off x="1153800" y="1210937"/>
            <a:ext cx="7394700" cy="5017800"/>
          </a:xfrm>
          <a:prstGeom prst="rect">
            <a:avLst/>
          </a:prstGeom>
          <a:noFill/>
          <a:ln>
            <a:noFill/>
          </a:ln>
        </p:spPr>
        <p:txBody>
          <a:bodyPr spcFirstLastPara="1" wrap="square" lIns="91425" tIns="45700" rIns="91425" bIns="45700" anchor="t" anchorCtr="0">
            <a:spAutoFit/>
          </a:bodyPr>
          <a:lstStyle/>
          <a:p>
            <a:pPr marL="0" lvl="0" indent="0" algn="just" rtl="0">
              <a:lnSpc>
                <a:spcPct val="150000"/>
              </a:lnSpc>
              <a:spcBef>
                <a:spcPts val="1200"/>
              </a:spcBef>
              <a:spcAft>
                <a:spcPts val="1200"/>
              </a:spcAft>
              <a:buClr>
                <a:schemeClr val="dk1"/>
              </a:buClr>
              <a:buSzPts val="1100"/>
              <a:buFont typeface="Arial"/>
              <a:buNone/>
            </a:pPr>
            <a:r>
              <a:rPr lang="en-IN" sz="2000">
                <a:solidFill>
                  <a:schemeClr val="dk1"/>
                </a:solidFill>
                <a:latin typeface="Times New Roman"/>
                <a:ea typeface="Times New Roman"/>
                <a:cs typeface="Times New Roman"/>
                <a:sym typeface="Times New Roman"/>
              </a:rPr>
              <a:t>Patients visiting the hospital first consult a general doctor, who updates their prescription with medical notes and ID. The prescription is securely shared with departments like surgery, radiology, and pharmacy, but only authorized staff can access it using a department-specific secret key. To ensure security, the prescription is encrypted with the FrodoKEM algorithm before being sent. Department staff can view it to continue treatment, and patient details are updated in the database. For extra protection, all patient data in the database is encrypted using the SHA-256 algorithm. This ensures that sensitive medical information is securely shared and stored, accessible only to authorized personnel.</a:t>
            </a:r>
            <a:endParaRPr sz="2000">
              <a:solidFill>
                <a:schemeClr val="dk1"/>
              </a:solidFill>
              <a:latin typeface="Times New Roman"/>
              <a:ea typeface="Times New Roman"/>
              <a:cs typeface="Times New Roman"/>
              <a:sym typeface="Times New Roman"/>
            </a:endParaRPr>
          </a:p>
        </p:txBody>
      </p:sp>
      <p:sp>
        <p:nvSpPr>
          <p:cNvPr id="119" name="Google Shape;119;p15"/>
          <p:cNvSpPr txBox="1">
            <a:spLocks noGrp="1"/>
          </p:cNvSpPr>
          <p:nvPr>
            <p:ph type="ftr" idx="11"/>
          </p:nvPr>
        </p:nvSpPr>
        <p:spPr>
          <a:xfrm>
            <a:off x="3028950" y="6356350"/>
            <a:ext cx="36444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2"/>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200"/>
              <a:buFont typeface="Times New Roman"/>
              <a:buNone/>
            </a:pPr>
            <a:r>
              <a:rPr lang="en-IN" sz="3200" b="1">
                <a:solidFill>
                  <a:srgbClr val="7030A0"/>
                </a:solidFill>
                <a:latin typeface="Times New Roman"/>
                <a:ea typeface="Times New Roman"/>
                <a:cs typeface="Times New Roman"/>
                <a:sym typeface="Times New Roman"/>
              </a:rPr>
              <a:t>Reference Paper/ URL</a:t>
            </a:r>
            <a:endParaRPr sz="3200" b="1">
              <a:solidFill>
                <a:srgbClr val="7030A0"/>
              </a:solidFill>
              <a:latin typeface="Times New Roman"/>
              <a:ea typeface="Times New Roman"/>
              <a:cs typeface="Times New Roman"/>
              <a:sym typeface="Times New Roman"/>
            </a:endParaRPr>
          </a:p>
        </p:txBody>
      </p:sp>
      <p:sp>
        <p:nvSpPr>
          <p:cNvPr id="380" name="Google Shape;380;p42"/>
          <p:cNvSpPr txBox="1"/>
          <p:nvPr/>
        </p:nvSpPr>
        <p:spPr>
          <a:xfrm>
            <a:off x="390433" y="1587898"/>
            <a:ext cx="7886700" cy="530258"/>
          </a:xfrm>
          <a:prstGeom prst="rect">
            <a:avLst/>
          </a:prstGeom>
          <a:noFill/>
          <a:ln>
            <a:noFill/>
          </a:ln>
        </p:spPr>
        <p:txBody>
          <a:bodyPr spcFirstLastPara="1" wrap="square" lIns="91425" tIns="45700" rIns="91425" bIns="45700" anchor="ctr" anchorCtr="0">
            <a:normAutofit fontScale="40000" lnSpcReduction="20000"/>
          </a:bodyPr>
          <a:lstStyle/>
          <a:p>
            <a:pPr marL="457200" marR="0" lvl="0" indent="0" algn="l" rtl="0">
              <a:lnSpc>
                <a:spcPct val="90000"/>
              </a:lnSpc>
              <a:spcBef>
                <a:spcPts val="0"/>
              </a:spcBef>
              <a:spcAft>
                <a:spcPts val="0"/>
              </a:spcAft>
              <a:buNone/>
            </a:pPr>
            <a:endParaRPr/>
          </a:p>
          <a:p>
            <a:pPr marL="0" marR="0" lvl="0" indent="0" algn="ctr" rtl="0">
              <a:lnSpc>
                <a:spcPct val="90000"/>
              </a:lnSpc>
              <a:spcBef>
                <a:spcPts val="0"/>
              </a:spcBef>
              <a:spcAft>
                <a:spcPts val="0"/>
              </a:spcAft>
              <a:buClr>
                <a:schemeClr val="dk1"/>
              </a:buClr>
              <a:buSzPct val="100000"/>
              <a:buFont typeface="Calibri"/>
              <a:buNone/>
            </a:pPr>
            <a:endParaRPr sz="4400">
              <a:solidFill>
                <a:schemeClr val="dk1"/>
              </a:solidFill>
              <a:latin typeface="Times New Roman"/>
              <a:ea typeface="Times New Roman"/>
              <a:cs typeface="Times New Roman"/>
              <a:sym typeface="Times New Roman"/>
            </a:endParaRPr>
          </a:p>
          <a:p>
            <a:pPr marL="0" marR="0" lvl="0" indent="0" algn="ctr" rtl="0">
              <a:lnSpc>
                <a:spcPct val="90000"/>
              </a:lnSpc>
              <a:spcBef>
                <a:spcPts val="0"/>
              </a:spcBef>
              <a:spcAft>
                <a:spcPts val="0"/>
              </a:spcAft>
              <a:buClr>
                <a:srgbClr val="7030A0"/>
              </a:buClr>
              <a:buSzPct val="100000"/>
              <a:buFont typeface="Calibri"/>
              <a:buNone/>
            </a:pPr>
            <a:r>
              <a:rPr lang="en-IN" sz="4400">
                <a:solidFill>
                  <a:srgbClr val="7030A0"/>
                </a:solidFill>
                <a:latin typeface="Calibri"/>
                <a:ea typeface="Calibri"/>
                <a:cs typeface="Calibri"/>
                <a:sym typeface="Calibri"/>
              </a:rPr>
              <a:t> </a:t>
            </a:r>
            <a:endParaRPr sz="4400">
              <a:solidFill>
                <a:srgbClr val="7030A0"/>
              </a:solidFill>
              <a:latin typeface="Calibri"/>
              <a:ea typeface="Calibri"/>
              <a:cs typeface="Calibri"/>
              <a:sym typeface="Calibri"/>
            </a:endParaRPr>
          </a:p>
        </p:txBody>
      </p:sp>
      <p:sp>
        <p:nvSpPr>
          <p:cNvPr id="381" name="Google Shape;381;p4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382" name="Google Shape;382;p4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30</a:t>
            </a:fld>
            <a:endParaRPr/>
          </a:p>
        </p:txBody>
      </p:sp>
      <p:sp>
        <p:nvSpPr>
          <p:cNvPr id="383" name="Google Shape;383;p42"/>
          <p:cNvSpPr txBox="1">
            <a:spLocks noGrp="1"/>
          </p:cNvSpPr>
          <p:nvPr>
            <p:ph type="ftr" idx="11"/>
          </p:nvPr>
        </p:nvSpPr>
        <p:spPr>
          <a:xfrm>
            <a:off x="3028950" y="6356350"/>
            <a:ext cx="36912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384" name="Google Shape;384;p42"/>
          <p:cNvSpPr txBox="1"/>
          <p:nvPr/>
        </p:nvSpPr>
        <p:spPr>
          <a:xfrm>
            <a:off x="-25" y="696250"/>
            <a:ext cx="9144000" cy="5619600"/>
          </a:xfrm>
          <a:prstGeom prst="rect">
            <a:avLst/>
          </a:prstGeom>
          <a:noFill/>
          <a:ln>
            <a:noFill/>
          </a:ln>
        </p:spPr>
        <p:txBody>
          <a:bodyPr spcFirstLastPara="1" wrap="square" lIns="91425" tIns="45700" rIns="91425" bIns="45700" anchor="t" anchorCtr="0">
            <a:spAutoFit/>
          </a:bodyPr>
          <a:lstStyle/>
          <a:p>
            <a:pPr marL="457200" lvl="0" indent="-317500" algn="l" rtl="0">
              <a:lnSpc>
                <a:spcPct val="95000"/>
              </a:lnSpc>
              <a:spcBef>
                <a:spcPts val="0"/>
              </a:spcBef>
              <a:spcAft>
                <a:spcPts val="0"/>
              </a:spcAft>
              <a:buSzPts val="1400"/>
              <a:buFont typeface="Times New Roman"/>
              <a:buChar char="●"/>
            </a:pPr>
            <a:r>
              <a:rPr lang="en-IN" b="1">
                <a:solidFill>
                  <a:schemeClr val="dk1"/>
                </a:solidFill>
                <a:latin typeface="Times New Roman"/>
                <a:ea typeface="Times New Roman"/>
                <a:cs typeface="Times New Roman"/>
                <a:sym typeface="Times New Roman"/>
              </a:rPr>
              <a:t>S. Pati et al.</a:t>
            </a:r>
            <a:r>
              <a:rPr lang="en-IN">
                <a:solidFill>
                  <a:schemeClr val="dk1"/>
                </a:solidFill>
                <a:latin typeface="Times New Roman"/>
                <a:ea typeface="Times New Roman"/>
                <a:cs typeface="Times New Roman"/>
                <a:sym typeface="Times New Roman"/>
              </a:rPr>
              <a:t>, "Privacy Preservation for Federated Learning in Health Care," </a:t>
            </a:r>
            <a:r>
              <a:rPr lang="en-IN" i="1">
                <a:solidFill>
                  <a:schemeClr val="dk1"/>
                </a:solidFill>
                <a:latin typeface="Times New Roman"/>
                <a:ea typeface="Times New Roman"/>
                <a:cs typeface="Times New Roman"/>
                <a:sym typeface="Times New Roman"/>
              </a:rPr>
              <a:t>Patterns</a:t>
            </a:r>
            <a:r>
              <a:rPr lang="en-IN">
                <a:solidFill>
                  <a:schemeClr val="dk1"/>
                </a:solidFill>
                <a:latin typeface="Times New Roman"/>
                <a:ea typeface="Times New Roman"/>
                <a:cs typeface="Times New Roman"/>
                <a:sym typeface="Times New Roman"/>
              </a:rPr>
              <a:t>, vol. 5, no. 7, p. 100974, Jul. 2024, doi:</a:t>
            </a:r>
            <a:r>
              <a:rPr lang="en-IN">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 </a:t>
            </a:r>
            <a:r>
              <a:rPr lang="en-IN" u="sng">
                <a:solidFill>
                  <a:schemeClr val="hlink"/>
                </a:solidFill>
                <a:latin typeface="Times New Roman"/>
                <a:ea typeface="Times New Roman"/>
                <a:cs typeface="Times New Roman"/>
                <a:sym typeface="Times New Roman"/>
                <a:hlinkClick r:id="rId3"/>
              </a:rPr>
              <a:t>10.1016/j.patter.2024.100974</a:t>
            </a:r>
            <a:r>
              <a:rPr lang="en-IN">
                <a:solidFill>
                  <a:schemeClr val="dk1"/>
                </a:solidFill>
                <a:latin typeface="Times New Roman"/>
                <a:ea typeface="Times New Roman"/>
                <a:cs typeface="Times New Roman"/>
                <a:sym typeface="Times New Roman"/>
              </a:rPr>
              <a:t>.​</a:t>
            </a:r>
            <a:br>
              <a:rPr lang="en-I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marL="457200" lvl="0" indent="-317500" algn="l" rtl="0">
              <a:lnSpc>
                <a:spcPct val="95000"/>
              </a:lnSpc>
              <a:spcBef>
                <a:spcPts val="0"/>
              </a:spcBef>
              <a:spcAft>
                <a:spcPts val="0"/>
              </a:spcAft>
              <a:buSzPts val="1400"/>
              <a:buFont typeface="Times New Roman"/>
              <a:buChar char="●"/>
            </a:pPr>
            <a:r>
              <a:rPr lang="en-IN" b="1">
                <a:solidFill>
                  <a:schemeClr val="dk1"/>
                </a:solidFill>
                <a:latin typeface="Times New Roman"/>
                <a:ea typeface="Times New Roman"/>
                <a:cs typeface="Times New Roman"/>
                <a:sym typeface="Times New Roman"/>
              </a:rPr>
              <a:t>M. Mulchandani et al.</a:t>
            </a:r>
            <a:r>
              <a:rPr lang="en-IN">
                <a:solidFill>
                  <a:schemeClr val="dk1"/>
                </a:solidFill>
                <a:latin typeface="Times New Roman"/>
                <a:ea typeface="Times New Roman"/>
                <a:cs typeface="Times New Roman"/>
                <a:sym typeface="Times New Roman"/>
              </a:rPr>
              <a:t>, "A System for Medical Record Using Blockchain," </a:t>
            </a:r>
            <a:r>
              <a:rPr lang="en-IN" i="1">
                <a:solidFill>
                  <a:schemeClr val="dk1"/>
                </a:solidFill>
                <a:latin typeface="Times New Roman"/>
                <a:ea typeface="Times New Roman"/>
                <a:cs typeface="Times New Roman"/>
                <a:sym typeface="Times New Roman"/>
              </a:rPr>
              <a:t>2023 IEEE International Students' Conference on Electrical, Electronics and Computer Science (SCEECS)</a:t>
            </a:r>
            <a:r>
              <a:rPr lang="en-IN">
                <a:solidFill>
                  <a:schemeClr val="dk1"/>
                </a:solidFill>
                <a:latin typeface="Times New Roman"/>
                <a:ea typeface="Times New Roman"/>
                <a:cs typeface="Times New Roman"/>
                <a:sym typeface="Times New Roman"/>
              </a:rPr>
              <a:t>, Bhopal, India, 2023, pp. 1-4, doi:</a:t>
            </a:r>
            <a:r>
              <a:rPr lang="en-IN">
                <a:solidFill>
                  <a:schemeClr val="dk1"/>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 </a:t>
            </a:r>
            <a:r>
              <a:rPr lang="en-IN" u="sng">
                <a:solidFill>
                  <a:schemeClr val="hlink"/>
                </a:solidFill>
                <a:latin typeface="Times New Roman"/>
                <a:ea typeface="Times New Roman"/>
                <a:cs typeface="Times New Roman"/>
                <a:sym typeface="Times New Roman"/>
                <a:hlinkClick r:id="rId4"/>
              </a:rPr>
              <a:t>10.1109/SCEECS57921.2023.10063042</a:t>
            </a:r>
            <a:r>
              <a:rPr lang="en-IN">
                <a:solidFill>
                  <a:schemeClr val="dk1"/>
                </a:solidFill>
                <a:latin typeface="Times New Roman"/>
                <a:ea typeface="Times New Roman"/>
                <a:cs typeface="Times New Roman"/>
                <a:sym typeface="Times New Roman"/>
              </a:rPr>
              <a:t>.​</a:t>
            </a:r>
            <a:br>
              <a:rPr lang="en-I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marL="457200" lvl="0" indent="-317500" algn="l" rtl="0">
              <a:lnSpc>
                <a:spcPct val="95000"/>
              </a:lnSpc>
              <a:spcBef>
                <a:spcPts val="0"/>
              </a:spcBef>
              <a:spcAft>
                <a:spcPts val="0"/>
              </a:spcAft>
              <a:buSzPts val="1400"/>
              <a:buFont typeface="Times New Roman"/>
              <a:buChar char="●"/>
            </a:pPr>
            <a:r>
              <a:rPr lang="en-IN" b="1">
                <a:solidFill>
                  <a:schemeClr val="dk1"/>
                </a:solidFill>
                <a:latin typeface="Times New Roman"/>
                <a:ea typeface="Times New Roman"/>
                <a:cs typeface="Times New Roman"/>
                <a:sym typeface="Times New Roman"/>
              </a:rPr>
              <a:t>Y. Y. Ghadi et al.</a:t>
            </a:r>
            <a:r>
              <a:rPr lang="en-IN">
                <a:solidFill>
                  <a:schemeClr val="dk1"/>
                </a:solidFill>
                <a:latin typeface="Times New Roman"/>
                <a:ea typeface="Times New Roman"/>
                <a:cs typeface="Times New Roman"/>
                <a:sym typeface="Times New Roman"/>
              </a:rPr>
              <a:t>, "The Role of Blockchain to Secure Internet of Medical Things," </a:t>
            </a:r>
            <a:r>
              <a:rPr lang="en-IN" i="1">
                <a:solidFill>
                  <a:schemeClr val="dk1"/>
                </a:solidFill>
                <a:latin typeface="Times New Roman"/>
                <a:ea typeface="Times New Roman"/>
                <a:cs typeface="Times New Roman"/>
                <a:sym typeface="Times New Roman"/>
              </a:rPr>
              <a:t>Scientific Reports</a:t>
            </a:r>
            <a:r>
              <a:rPr lang="en-IN">
                <a:solidFill>
                  <a:schemeClr val="dk1"/>
                </a:solidFill>
                <a:latin typeface="Times New Roman"/>
                <a:ea typeface="Times New Roman"/>
                <a:cs typeface="Times New Roman"/>
                <a:sym typeface="Times New Roman"/>
              </a:rPr>
              <a:t>, vol. 14, no. 1, p. 18422, Aug. 2024, doi:</a:t>
            </a:r>
            <a:r>
              <a:rPr lang="en-IN">
                <a:solidFill>
                  <a:schemeClr val="dk1"/>
                </a:solidFill>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 </a:t>
            </a:r>
            <a:r>
              <a:rPr lang="en-IN" u="sng">
                <a:solidFill>
                  <a:schemeClr val="hlink"/>
                </a:solidFill>
                <a:latin typeface="Times New Roman"/>
                <a:ea typeface="Times New Roman"/>
                <a:cs typeface="Times New Roman"/>
                <a:sym typeface="Times New Roman"/>
                <a:hlinkClick r:id="rId5"/>
              </a:rPr>
              <a:t>10.1038/s41598-024-68529</a:t>
            </a:r>
            <a:r>
              <a:rPr lang="en-IN">
                <a:solidFill>
                  <a:schemeClr val="dk1"/>
                </a:solidFill>
                <a:latin typeface="Times New Roman"/>
                <a:ea typeface="Times New Roman"/>
                <a:cs typeface="Times New Roman"/>
                <a:sym typeface="Times New Roman"/>
              </a:rPr>
              <a:t>.​</a:t>
            </a:r>
            <a:br>
              <a:rPr lang="en-I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marL="457200" lvl="0" indent="-317500" algn="l" rtl="0">
              <a:lnSpc>
                <a:spcPct val="95000"/>
              </a:lnSpc>
              <a:spcBef>
                <a:spcPts val="0"/>
              </a:spcBef>
              <a:spcAft>
                <a:spcPts val="0"/>
              </a:spcAft>
              <a:buSzPts val="1400"/>
              <a:buFont typeface="Times New Roman"/>
              <a:buChar char="●"/>
            </a:pPr>
            <a:r>
              <a:rPr lang="en-IN" b="1">
                <a:solidFill>
                  <a:schemeClr val="dk1"/>
                </a:solidFill>
                <a:latin typeface="Times New Roman"/>
                <a:ea typeface="Times New Roman"/>
                <a:cs typeface="Times New Roman"/>
                <a:sym typeface="Times New Roman"/>
              </a:rPr>
              <a:t>C. Saliba, L. Luzzi, and C. Ling</a:t>
            </a:r>
            <a:r>
              <a:rPr lang="en-IN">
                <a:solidFill>
                  <a:schemeClr val="dk1"/>
                </a:solidFill>
                <a:latin typeface="Times New Roman"/>
                <a:ea typeface="Times New Roman"/>
                <a:cs typeface="Times New Roman"/>
                <a:sym typeface="Times New Roman"/>
              </a:rPr>
              <a:t>, "Error Correction for FrodoKEM Using the Gosset Lattice," </a:t>
            </a:r>
            <a:r>
              <a:rPr lang="en-IN" i="1">
                <a:solidFill>
                  <a:schemeClr val="dk1"/>
                </a:solidFill>
                <a:latin typeface="Times New Roman"/>
                <a:ea typeface="Times New Roman"/>
                <a:cs typeface="Times New Roman"/>
                <a:sym typeface="Times New Roman"/>
              </a:rPr>
              <a:t>arXiv preprint</a:t>
            </a:r>
            <a:r>
              <a:rPr lang="en-IN">
                <a:solidFill>
                  <a:schemeClr val="dk1"/>
                </a:solidFill>
                <a:latin typeface="Times New Roman"/>
                <a:ea typeface="Times New Roman"/>
                <a:cs typeface="Times New Roman"/>
                <a:sym typeface="Times New Roman"/>
              </a:rPr>
              <a:t>, arXiv:2110.01740, 2021, doi:</a:t>
            </a:r>
            <a:r>
              <a:rPr lang="en-IN">
                <a:solidFill>
                  <a:schemeClr val="dk1"/>
                </a:solidFill>
                <a:uFill>
                  <a:noFill/>
                </a:u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 </a:t>
            </a:r>
            <a:r>
              <a:rPr lang="en-IN" u="sng">
                <a:solidFill>
                  <a:schemeClr val="hlink"/>
                </a:solidFill>
                <a:latin typeface="Times New Roman"/>
                <a:ea typeface="Times New Roman"/>
                <a:cs typeface="Times New Roman"/>
                <a:sym typeface="Times New Roman"/>
                <a:hlinkClick r:id="rId6"/>
              </a:rPr>
              <a:t>10.48550/arXiv.2110.01740</a:t>
            </a:r>
            <a:r>
              <a:rPr lang="en-IN">
                <a:solidFill>
                  <a:schemeClr val="dk1"/>
                </a:solidFill>
                <a:latin typeface="Times New Roman"/>
                <a:ea typeface="Times New Roman"/>
                <a:cs typeface="Times New Roman"/>
                <a:sym typeface="Times New Roman"/>
              </a:rPr>
              <a:t>.​</a:t>
            </a:r>
            <a:br>
              <a:rPr lang="en-I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marL="457200" lvl="0" indent="-317500" algn="l" rtl="0">
              <a:lnSpc>
                <a:spcPct val="95000"/>
              </a:lnSpc>
              <a:spcBef>
                <a:spcPts val="0"/>
              </a:spcBef>
              <a:spcAft>
                <a:spcPts val="0"/>
              </a:spcAft>
              <a:buSzPts val="1400"/>
              <a:buFont typeface="Times New Roman"/>
              <a:buChar char="●"/>
            </a:pPr>
            <a:r>
              <a:rPr lang="en-IN" b="1">
                <a:solidFill>
                  <a:schemeClr val="dk1"/>
                </a:solidFill>
                <a:latin typeface="Times New Roman"/>
                <a:ea typeface="Times New Roman"/>
                <a:cs typeface="Times New Roman"/>
                <a:sym typeface="Times New Roman"/>
              </a:rPr>
              <a:t>D. Zhu et al.</a:t>
            </a:r>
            <a:r>
              <a:rPr lang="en-IN">
                <a:solidFill>
                  <a:schemeClr val="dk1"/>
                </a:solidFill>
                <a:latin typeface="Times New Roman"/>
                <a:ea typeface="Times New Roman"/>
                <a:cs typeface="Times New Roman"/>
                <a:sym typeface="Times New Roman"/>
              </a:rPr>
              <a:t>, "Efficient and Accurate Cloud-Assisted Medical PreDiagnosis With Privacy Preservation," </a:t>
            </a:r>
            <a:r>
              <a:rPr lang="en-IN" i="1">
                <a:solidFill>
                  <a:schemeClr val="dk1"/>
                </a:solidFill>
                <a:latin typeface="Times New Roman"/>
                <a:ea typeface="Times New Roman"/>
                <a:cs typeface="Times New Roman"/>
                <a:sym typeface="Times New Roman"/>
              </a:rPr>
              <a:t>IEEE Transactions on Dependable and Secure Computing</a:t>
            </a:r>
            <a:r>
              <a:rPr lang="en-IN">
                <a:solidFill>
                  <a:schemeClr val="dk1"/>
                </a:solidFill>
                <a:latin typeface="Times New Roman"/>
                <a:ea typeface="Times New Roman"/>
                <a:cs typeface="Times New Roman"/>
                <a:sym typeface="Times New Roman"/>
              </a:rPr>
              <a:t>, vol. 21, no. 2, pp. 860-875, Mar.-Apr. 2024, doi:</a:t>
            </a:r>
            <a:r>
              <a:rPr lang="en-IN">
                <a:solidFill>
                  <a:schemeClr val="dk1"/>
                </a:solidFill>
                <a:uFill>
                  <a:noFill/>
                </a:u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 </a:t>
            </a:r>
            <a:r>
              <a:rPr lang="en-IN" u="sng">
                <a:solidFill>
                  <a:schemeClr val="hlink"/>
                </a:solidFill>
                <a:latin typeface="Times New Roman"/>
                <a:ea typeface="Times New Roman"/>
                <a:cs typeface="Times New Roman"/>
                <a:sym typeface="Times New Roman"/>
                <a:hlinkClick r:id="rId7"/>
              </a:rPr>
              <a:t>10.1109/TDSC.2023.3263974</a:t>
            </a:r>
            <a:r>
              <a:rPr lang="en-I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marL="457200" lvl="0" indent="-317500" algn="l" rtl="0">
              <a:lnSpc>
                <a:spcPct val="95000"/>
              </a:lnSpc>
              <a:spcBef>
                <a:spcPts val="0"/>
              </a:spcBef>
              <a:spcAft>
                <a:spcPts val="0"/>
              </a:spcAft>
              <a:buSzPts val="1400"/>
              <a:buFont typeface="Times New Roman"/>
              <a:buChar char="●"/>
            </a:pPr>
            <a:r>
              <a:rPr lang="en-IN" b="1">
                <a:solidFill>
                  <a:schemeClr val="dk1"/>
                </a:solidFill>
                <a:latin typeface="Times New Roman"/>
                <a:ea typeface="Times New Roman"/>
                <a:cs typeface="Times New Roman"/>
                <a:sym typeface="Times New Roman"/>
              </a:rPr>
              <a:t>M. Abaoud, M. A. Almuqrin, and M. F. Khan</a:t>
            </a:r>
            <a:r>
              <a:rPr lang="en-IN">
                <a:solidFill>
                  <a:schemeClr val="dk1"/>
                </a:solidFill>
                <a:latin typeface="Times New Roman"/>
                <a:ea typeface="Times New Roman"/>
                <a:cs typeface="Times New Roman"/>
                <a:sym typeface="Times New Roman"/>
              </a:rPr>
              <a:t>, "Advancing Federated Learning Through Novel Mechanism for Privacy Preservation in Healthcare Applications," </a:t>
            </a:r>
            <a:r>
              <a:rPr lang="en-IN" i="1">
                <a:solidFill>
                  <a:schemeClr val="dk1"/>
                </a:solidFill>
                <a:latin typeface="Times New Roman"/>
                <a:ea typeface="Times New Roman"/>
                <a:cs typeface="Times New Roman"/>
                <a:sym typeface="Times New Roman"/>
              </a:rPr>
              <a:t>IEEE Access</a:t>
            </a:r>
            <a:r>
              <a:rPr lang="en-IN">
                <a:solidFill>
                  <a:schemeClr val="dk1"/>
                </a:solidFill>
                <a:latin typeface="Times New Roman"/>
                <a:ea typeface="Times New Roman"/>
                <a:cs typeface="Times New Roman"/>
                <a:sym typeface="Times New Roman"/>
              </a:rPr>
              <a:t>, vol. 11, pp. 83562-83579, 2023, doi:</a:t>
            </a:r>
            <a:r>
              <a:rPr lang="en-IN">
                <a:solidFill>
                  <a:schemeClr val="dk1"/>
                </a:solidFill>
                <a:uFill>
                  <a:noFill/>
                </a:u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 </a:t>
            </a:r>
            <a:r>
              <a:rPr lang="en-IN" u="sng">
                <a:solidFill>
                  <a:schemeClr val="hlink"/>
                </a:solidFill>
                <a:latin typeface="Times New Roman"/>
                <a:ea typeface="Times New Roman"/>
                <a:cs typeface="Times New Roman"/>
                <a:sym typeface="Times New Roman"/>
                <a:hlinkClick r:id="rId8"/>
              </a:rPr>
              <a:t>10.1109/ACCESS.2023.3301162</a:t>
            </a:r>
            <a:r>
              <a:rPr lang="en-IN">
                <a:solidFill>
                  <a:schemeClr val="dk1"/>
                </a:solidFill>
                <a:latin typeface="Times New Roman"/>
                <a:ea typeface="Times New Roman"/>
                <a:cs typeface="Times New Roman"/>
                <a:sym typeface="Times New Roman"/>
              </a:rPr>
              <a:t>.​</a:t>
            </a:r>
            <a:br>
              <a:rPr lang="en-I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marL="457200" lvl="0" indent="-317500" algn="l" rtl="0">
              <a:lnSpc>
                <a:spcPct val="95000"/>
              </a:lnSpc>
              <a:spcBef>
                <a:spcPts val="0"/>
              </a:spcBef>
              <a:spcAft>
                <a:spcPts val="0"/>
              </a:spcAft>
              <a:buSzPts val="1400"/>
              <a:buFont typeface="Times New Roman"/>
              <a:buChar char="●"/>
            </a:pPr>
            <a:r>
              <a:rPr lang="en-IN" b="1">
                <a:solidFill>
                  <a:schemeClr val="dk1"/>
                </a:solidFill>
                <a:latin typeface="Times New Roman"/>
                <a:ea typeface="Times New Roman"/>
                <a:cs typeface="Times New Roman"/>
                <a:sym typeface="Times New Roman"/>
              </a:rPr>
              <a:t>E. Silvia and M. Tajuddin</a:t>
            </a:r>
            <a:r>
              <a:rPr lang="en-IN">
                <a:solidFill>
                  <a:schemeClr val="dk1"/>
                </a:solidFill>
                <a:latin typeface="Times New Roman"/>
                <a:ea typeface="Times New Roman"/>
                <a:cs typeface="Times New Roman"/>
                <a:sym typeface="Times New Roman"/>
              </a:rPr>
              <a:t>, "E-Health Privacy and Security Through ECC, SHA-256, and Multi-Authority Approaches," </a:t>
            </a:r>
            <a:r>
              <a:rPr lang="en-IN" i="1">
                <a:solidFill>
                  <a:schemeClr val="dk1"/>
                </a:solidFill>
                <a:latin typeface="Times New Roman"/>
                <a:ea typeface="Times New Roman"/>
                <a:cs typeface="Times New Roman"/>
                <a:sym typeface="Times New Roman"/>
              </a:rPr>
              <a:t>Journal of Information Technology and Cryptography</a:t>
            </a:r>
            <a:r>
              <a:rPr lang="en-IN">
                <a:solidFill>
                  <a:schemeClr val="dk1"/>
                </a:solidFill>
                <a:latin typeface="Times New Roman"/>
                <a:ea typeface="Times New Roman"/>
                <a:cs typeface="Times New Roman"/>
                <a:sym typeface="Times New Roman"/>
              </a:rPr>
              <a:t>, vol. 1, no. 1, pp. 9-13, 2024, doi:</a:t>
            </a:r>
            <a:r>
              <a:rPr lang="en-IN">
                <a:solidFill>
                  <a:schemeClr val="dk1"/>
                </a:solidFill>
                <a:uFill>
                  <a:noFill/>
                </a:u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 </a:t>
            </a:r>
            <a:r>
              <a:rPr lang="en-IN" u="sng">
                <a:solidFill>
                  <a:schemeClr val="hlink"/>
                </a:solidFill>
                <a:latin typeface="Times New Roman"/>
                <a:ea typeface="Times New Roman"/>
                <a:cs typeface="Times New Roman"/>
                <a:sym typeface="Times New Roman"/>
                <a:hlinkClick r:id="rId9"/>
              </a:rPr>
              <a:t>10.48001/joitc.2023.119-13</a:t>
            </a:r>
            <a:r>
              <a:rPr lang="en-I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marL="457200" lvl="0" indent="-317500" algn="l" rtl="0">
              <a:lnSpc>
                <a:spcPct val="95000"/>
              </a:lnSpc>
              <a:spcBef>
                <a:spcPts val="0"/>
              </a:spcBef>
              <a:spcAft>
                <a:spcPts val="0"/>
              </a:spcAft>
              <a:buSzPts val="1400"/>
              <a:buFont typeface="Times New Roman"/>
              <a:buChar char="●"/>
            </a:pPr>
            <a:r>
              <a:rPr lang="en-IN" b="1">
                <a:solidFill>
                  <a:schemeClr val="dk1"/>
                </a:solidFill>
                <a:latin typeface="Times New Roman"/>
                <a:ea typeface="Times New Roman"/>
                <a:cs typeface="Times New Roman"/>
                <a:sym typeface="Times New Roman"/>
              </a:rPr>
              <a:t>R. Patel</a:t>
            </a:r>
            <a:r>
              <a:rPr lang="en-IN">
                <a:solidFill>
                  <a:schemeClr val="dk1"/>
                </a:solidFill>
                <a:latin typeface="Times New Roman"/>
                <a:ea typeface="Times New Roman"/>
                <a:cs typeface="Times New Roman"/>
                <a:sym typeface="Times New Roman"/>
              </a:rPr>
              <a:t>, "Cybersecurity Challenges in Telemedicine: A 2023 Perspective," </a:t>
            </a:r>
            <a:r>
              <a:rPr lang="en-IN" i="1">
                <a:solidFill>
                  <a:schemeClr val="dk1"/>
                </a:solidFill>
                <a:latin typeface="Times New Roman"/>
                <a:ea typeface="Times New Roman"/>
                <a:cs typeface="Times New Roman"/>
                <a:sym typeface="Times New Roman"/>
              </a:rPr>
              <a:t>Telemedicine and e-Health</a:t>
            </a:r>
            <a:r>
              <a:rPr lang="en-IN">
                <a:solidFill>
                  <a:schemeClr val="dk1"/>
                </a:solidFill>
                <a:latin typeface="Times New Roman"/>
                <a:ea typeface="Times New Roman"/>
                <a:cs typeface="Times New Roman"/>
                <a:sym typeface="Times New Roman"/>
              </a:rPr>
              <a:t>, vol. 30, no. 4, Apr.</a:t>
            </a:r>
            <a:br>
              <a:rPr lang="en-I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marL="0" lvl="0" indent="0" algn="l" rtl="0">
              <a:lnSpc>
                <a:spcPct val="95000"/>
              </a:lnSpc>
              <a:spcBef>
                <a:spcPts val="0"/>
              </a:spcBef>
              <a:spcAft>
                <a:spcPts val="0"/>
              </a:spcAft>
              <a:buNone/>
            </a:pPr>
            <a:endParaRPr>
              <a:solidFill>
                <a:srgbClr val="222222"/>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3"/>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 </a:t>
            </a:r>
            <a:endParaRPr/>
          </a:p>
        </p:txBody>
      </p:sp>
      <p:sp>
        <p:nvSpPr>
          <p:cNvPr id="391" name="Google Shape;391;p43"/>
          <p:cNvSpPr txBox="1">
            <a:spLocks noGrp="1"/>
          </p:cNvSpPr>
          <p:nvPr>
            <p:ph type="body" idx="1"/>
          </p:nvPr>
        </p:nvSpPr>
        <p:spPr>
          <a:xfrm>
            <a:off x="641750" y="0"/>
            <a:ext cx="7886700" cy="6045300"/>
          </a:xfrm>
          <a:prstGeom prst="rect">
            <a:avLst/>
          </a:prstGeom>
        </p:spPr>
        <p:txBody>
          <a:bodyPr spcFirstLastPara="1" wrap="square" lIns="91425" tIns="45700" rIns="91425" bIns="45700" anchor="t" anchorCtr="0">
            <a:noAutofit/>
          </a:bodyPr>
          <a:lstStyle/>
          <a:p>
            <a:pPr marL="457200" lvl="0" indent="-323850" algn="l" rtl="0">
              <a:lnSpc>
                <a:spcPct val="95000"/>
              </a:lnSpc>
              <a:spcBef>
                <a:spcPts val="0"/>
              </a:spcBef>
              <a:spcAft>
                <a:spcPts val="0"/>
              </a:spcAft>
              <a:buSzPts val="1500"/>
              <a:buFont typeface="Times New Roman"/>
              <a:buChar char="●"/>
            </a:pPr>
            <a:r>
              <a:rPr lang="en-IN" sz="1500" b="1">
                <a:latin typeface="Times New Roman"/>
                <a:ea typeface="Times New Roman"/>
                <a:cs typeface="Times New Roman"/>
                <a:sym typeface="Times New Roman"/>
              </a:rPr>
              <a:t>A. Muhudin et al.</a:t>
            </a:r>
            <a:r>
              <a:rPr lang="en-IN" sz="1500">
                <a:latin typeface="Times New Roman"/>
                <a:ea typeface="Times New Roman"/>
                <a:cs typeface="Times New Roman"/>
                <a:sym typeface="Times New Roman"/>
              </a:rPr>
              <a:t>, "Evolution of Information Security and Data Privacy in Medical Systems: A Bibliometric Analysis (2010-2024)," </a:t>
            </a:r>
            <a:r>
              <a:rPr lang="en-IN" sz="1500" i="1">
                <a:latin typeface="Times New Roman"/>
                <a:ea typeface="Times New Roman"/>
                <a:cs typeface="Times New Roman"/>
                <a:sym typeface="Times New Roman"/>
              </a:rPr>
              <a:t>International Journal of Engineering Trends and Technology</a:t>
            </a:r>
            <a:r>
              <a:rPr lang="en-IN" sz="1500">
                <a:latin typeface="Times New Roman"/>
                <a:ea typeface="Times New Roman"/>
                <a:cs typeface="Times New Roman"/>
                <a:sym typeface="Times New Roman"/>
              </a:rPr>
              <a:t>, vol. 72, no. 12, pp. 88-98, 2024, doi:</a:t>
            </a:r>
            <a:r>
              <a:rPr lang="en-IN" sz="1500">
                <a:uFill>
                  <a:noFill/>
                </a:uFill>
                <a:latin typeface="Times New Roman"/>
                <a:ea typeface="Times New Roman"/>
                <a:cs typeface="Times New Roman"/>
                <a:sym typeface="Times New Roman"/>
                <a:hlinkClick r:id="rId3"/>
              </a:rPr>
              <a:t> </a:t>
            </a:r>
            <a:r>
              <a:rPr lang="en-IN" sz="1500" u="sng">
                <a:solidFill>
                  <a:schemeClr val="hlink"/>
                </a:solidFill>
                <a:latin typeface="Times New Roman"/>
                <a:ea typeface="Times New Roman"/>
                <a:cs typeface="Times New Roman"/>
                <a:sym typeface="Times New Roman"/>
                <a:hlinkClick r:id="rId3"/>
              </a:rPr>
              <a:t>10.14445/22315381/IJETT-V72I12P108</a:t>
            </a:r>
            <a:r>
              <a:rPr lang="en-IN" sz="1500">
                <a:latin typeface="Times New Roman"/>
                <a:ea typeface="Times New Roman"/>
                <a:cs typeface="Times New Roman"/>
                <a:sym typeface="Times New Roman"/>
              </a:rPr>
              <a:t>.​</a:t>
            </a:r>
            <a:r>
              <a:rPr lang="en-IN" sz="1500" u="sng">
                <a:solidFill>
                  <a:schemeClr val="hlink"/>
                </a:solidFill>
                <a:latin typeface="Times New Roman"/>
                <a:ea typeface="Times New Roman"/>
                <a:cs typeface="Times New Roman"/>
                <a:sym typeface="Times New Roman"/>
                <a:hlinkClick r:id="rId4"/>
              </a:rPr>
              <a:t>IJETT</a:t>
            </a:r>
            <a:br>
              <a:rPr lang="en-IN" sz="1500" u="sng">
                <a:solidFill>
                  <a:schemeClr val="hlink"/>
                </a:solidFill>
                <a:latin typeface="Times New Roman"/>
                <a:ea typeface="Times New Roman"/>
                <a:cs typeface="Times New Roman"/>
                <a:sym typeface="Times New Roman"/>
                <a:hlinkClick r:id="rId4"/>
              </a:rPr>
            </a:br>
            <a:endParaRPr sz="1500" u="sng">
              <a:solidFill>
                <a:schemeClr val="hlink"/>
              </a:solidFill>
              <a:latin typeface="Times New Roman"/>
              <a:ea typeface="Times New Roman"/>
              <a:cs typeface="Times New Roman"/>
              <a:sym typeface="Times New Roman"/>
            </a:endParaRPr>
          </a:p>
          <a:p>
            <a:pPr marL="457200" lvl="0" indent="-323850" algn="l" rtl="0">
              <a:lnSpc>
                <a:spcPct val="95000"/>
              </a:lnSpc>
              <a:spcBef>
                <a:spcPts val="0"/>
              </a:spcBef>
              <a:spcAft>
                <a:spcPts val="0"/>
              </a:spcAft>
              <a:buSzPts val="1500"/>
              <a:buFont typeface="Times New Roman"/>
              <a:buChar char="●"/>
            </a:pPr>
            <a:r>
              <a:rPr lang="en-IN" sz="1500" b="1">
                <a:latin typeface="Times New Roman"/>
                <a:ea typeface="Times New Roman"/>
                <a:cs typeface="Times New Roman"/>
                <a:sym typeface="Times New Roman"/>
              </a:rPr>
              <a:t>W. F. Shah</a:t>
            </a:r>
            <a:r>
              <a:rPr lang="en-IN" sz="1500">
                <a:latin typeface="Times New Roman"/>
                <a:ea typeface="Times New Roman"/>
                <a:cs typeface="Times New Roman"/>
                <a:sym typeface="Times New Roman"/>
              </a:rPr>
              <a:t>, "Preserving Privacy and Security: A Comparative Study of Health Data Regulations - GDPR vs. HIPAA," </a:t>
            </a:r>
            <a:r>
              <a:rPr lang="en-IN" sz="1500" i="1">
                <a:latin typeface="Times New Roman"/>
                <a:ea typeface="Times New Roman"/>
                <a:cs typeface="Times New Roman"/>
                <a:sym typeface="Times New Roman"/>
              </a:rPr>
              <a:t>International Journal for Research in Applied Science and Engineering Technology</a:t>
            </a:r>
            <a:r>
              <a:rPr lang="en-IN" sz="1500">
                <a:latin typeface="Times New Roman"/>
                <a:ea typeface="Times New Roman"/>
                <a:cs typeface="Times New Roman"/>
                <a:sym typeface="Times New Roman"/>
              </a:rPr>
              <a:t>, vol. 11, no. 8, pp. 2189-2199, Aug. 2023, doi:</a:t>
            </a:r>
            <a:r>
              <a:rPr lang="en-IN" sz="1500">
                <a:uFill>
                  <a:noFill/>
                </a:uFill>
                <a:latin typeface="Times New Roman"/>
                <a:ea typeface="Times New Roman"/>
                <a:cs typeface="Times New Roman"/>
                <a:sym typeface="Times New Roman"/>
                <a:hlinkClick r:id="rId5"/>
              </a:rPr>
              <a:t> </a:t>
            </a:r>
            <a:r>
              <a:rPr lang="en-IN" sz="1500" u="sng">
                <a:solidFill>
                  <a:schemeClr val="hlink"/>
                </a:solidFill>
                <a:latin typeface="Times New Roman"/>
                <a:ea typeface="Times New Roman"/>
                <a:cs typeface="Times New Roman"/>
                <a:sym typeface="Times New Roman"/>
                <a:hlinkClick r:id="rId5"/>
              </a:rPr>
              <a:t>10.22214/ijraset.2023.55551</a:t>
            </a:r>
            <a:r>
              <a:rPr lang="en-IN" sz="1500">
                <a:latin typeface="Times New Roman"/>
                <a:ea typeface="Times New Roman"/>
                <a:cs typeface="Times New Roman"/>
                <a:sym typeface="Times New Roman"/>
              </a:rPr>
              <a:t>.​</a:t>
            </a:r>
            <a:r>
              <a:rPr lang="en-IN" sz="1500" u="sng">
                <a:solidFill>
                  <a:schemeClr val="hlink"/>
                </a:solidFill>
                <a:latin typeface="Times New Roman"/>
                <a:ea typeface="Times New Roman"/>
                <a:cs typeface="Times New Roman"/>
                <a:sym typeface="Times New Roman"/>
                <a:hlinkClick r:id="rId6"/>
              </a:rPr>
              <a:t>ResearchGate</a:t>
            </a:r>
            <a:br>
              <a:rPr lang="en-IN" sz="1500" u="sng">
                <a:solidFill>
                  <a:schemeClr val="hlink"/>
                </a:solidFill>
                <a:latin typeface="Times New Roman"/>
                <a:ea typeface="Times New Roman"/>
                <a:cs typeface="Times New Roman"/>
                <a:sym typeface="Times New Roman"/>
                <a:hlinkClick r:id="rId6"/>
              </a:rPr>
            </a:br>
            <a:endParaRPr sz="1500" u="sng">
              <a:solidFill>
                <a:schemeClr val="hlink"/>
              </a:solidFill>
              <a:latin typeface="Times New Roman"/>
              <a:ea typeface="Times New Roman"/>
              <a:cs typeface="Times New Roman"/>
              <a:sym typeface="Times New Roman"/>
            </a:endParaRPr>
          </a:p>
          <a:p>
            <a:pPr marL="457200" lvl="0" indent="-323850" algn="l" rtl="0">
              <a:lnSpc>
                <a:spcPct val="95000"/>
              </a:lnSpc>
              <a:spcBef>
                <a:spcPts val="0"/>
              </a:spcBef>
              <a:spcAft>
                <a:spcPts val="0"/>
              </a:spcAft>
              <a:buSzPts val="1500"/>
              <a:buFont typeface="Times New Roman"/>
              <a:buChar char="●"/>
            </a:pPr>
            <a:r>
              <a:rPr lang="en-IN" sz="1500" b="1">
                <a:latin typeface="Times New Roman"/>
                <a:ea typeface="Times New Roman"/>
                <a:cs typeface="Times New Roman"/>
                <a:sym typeface="Times New Roman"/>
              </a:rPr>
              <a:t>P. Lo</a:t>
            </a:r>
            <a:r>
              <a:rPr lang="en-IN" sz="1500">
                <a:latin typeface="Times New Roman"/>
                <a:ea typeface="Times New Roman"/>
                <a:cs typeface="Times New Roman"/>
                <a:sym typeface="Times New Roman"/>
              </a:rPr>
              <a:t>, "Healthcare Innovations: Enhancing Patient Privacy and Security in the Digital Era," </a:t>
            </a:r>
            <a:r>
              <a:rPr lang="en-IN" sz="1500" i="1">
                <a:latin typeface="Times New Roman"/>
                <a:ea typeface="Times New Roman"/>
                <a:cs typeface="Times New Roman"/>
                <a:sym typeface="Times New Roman"/>
              </a:rPr>
              <a:t>Healthcare Management Forum</a:t>
            </a:r>
            <a:r>
              <a:rPr lang="en-IN" sz="1500">
                <a:latin typeface="Times New Roman"/>
                <a:ea typeface="Times New Roman"/>
                <a:cs typeface="Times New Roman"/>
                <a:sym typeface="Times New Roman"/>
              </a:rPr>
              <a:t>, vol. 37, no. 5, Sep. 2024, doi:</a:t>
            </a:r>
            <a:r>
              <a:rPr lang="en-IN" sz="1500">
                <a:uFill>
                  <a:noFill/>
                </a:uFill>
                <a:latin typeface="Times New Roman"/>
                <a:ea typeface="Times New Roman"/>
                <a:cs typeface="Times New Roman"/>
                <a:sym typeface="Times New Roman"/>
                <a:hlinkClick r:id="rId7"/>
              </a:rPr>
              <a:t> </a:t>
            </a:r>
            <a:r>
              <a:rPr lang="en-IN" sz="1500" u="sng">
                <a:solidFill>
                  <a:schemeClr val="hlink"/>
                </a:solidFill>
                <a:latin typeface="Times New Roman"/>
                <a:ea typeface="Times New Roman"/>
                <a:cs typeface="Times New Roman"/>
                <a:sym typeface="Times New Roman"/>
                <a:hlinkClick r:id="rId7"/>
              </a:rPr>
              <a:t>10.1177/08404704241254820</a:t>
            </a:r>
            <a:endParaRPr sz="1500" u="sng">
              <a:solidFill>
                <a:schemeClr val="hlink"/>
              </a:solidFill>
              <a:latin typeface="Times New Roman"/>
              <a:ea typeface="Times New Roman"/>
              <a:cs typeface="Times New Roman"/>
              <a:sym typeface="Times New Roman"/>
            </a:endParaRPr>
          </a:p>
          <a:p>
            <a:pPr marL="457200" lvl="0" indent="-323850" algn="l" rtl="0">
              <a:lnSpc>
                <a:spcPct val="95000"/>
              </a:lnSpc>
              <a:spcBef>
                <a:spcPts val="0"/>
              </a:spcBef>
              <a:spcAft>
                <a:spcPts val="0"/>
              </a:spcAft>
              <a:buSzPts val="1500"/>
              <a:buFont typeface="Arial"/>
              <a:buChar char="●"/>
            </a:pPr>
            <a:r>
              <a:rPr lang="en-IN" sz="1500" b="1">
                <a:latin typeface="Times New Roman"/>
                <a:ea typeface="Times New Roman"/>
                <a:cs typeface="Times New Roman"/>
                <a:sym typeface="Times New Roman"/>
              </a:rPr>
              <a:t>A. Kumar and S. Gupta</a:t>
            </a:r>
            <a:r>
              <a:rPr lang="en-IN" sz="1500">
                <a:latin typeface="Times New Roman"/>
                <a:ea typeface="Times New Roman"/>
                <a:cs typeface="Times New Roman"/>
                <a:sym typeface="Times New Roman"/>
              </a:rPr>
              <a:t>, "Digitization of Healthcare Sector: A Study on Privacy and Security Concerns," </a:t>
            </a:r>
            <a:r>
              <a:rPr lang="en-IN" sz="1500" i="1">
                <a:latin typeface="Times New Roman"/>
                <a:ea typeface="Times New Roman"/>
                <a:cs typeface="Times New Roman"/>
                <a:sym typeface="Times New Roman"/>
              </a:rPr>
              <a:t>ICT Express</a:t>
            </a:r>
            <a:r>
              <a:rPr lang="en-IN" sz="1500">
                <a:latin typeface="Times New Roman"/>
                <a:ea typeface="Times New Roman"/>
                <a:cs typeface="Times New Roman"/>
                <a:sym typeface="Times New Roman"/>
              </a:rPr>
              <a:t>, vol. 9, no. 4, pp. 571-588, Aug. 2023, doi:</a:t>
            </a:r>
            <a:r>
              <a:rPr lang="en-IN" sz="1500">
                <a:uFill>
                  <a:noFill/>
                </a:uFill>
                <a:latin typeface="Times New Roman"/>
                <a:ea typeface="Times New Roman"/>
                <a:cs typeface="Times New Roman"/>
                <a:sym typeface="Times New Roman"/>
                <a:hlinkClick r:id="rId8"/>
              </a:rPr>
              <a:t> </a:t>
            </a:r>
            <a:r>
              <a:rPr lang="en-IN" sz="1500" u="sng">
                <a:solidFill>
                  <a:schemeClr val="hlink"/>
                </a:solidFill>
                <a:latin typeface="Times New Roman"/>
                <a:ea typeface="Times New Roman"/>
                <a:cs typeface="Times New Roman"/>
                <a:sym typeface="Times New Roman"/>
                <a:hlinkClick r:id="rId8"/>
              </a:rPr>
              <a:t>10.1016/j.icte.2023.02.007</a:t>
            </a:r>
            <a:r>
              <a:rPr lang="en-IN" sz="1500">
                <a:latin typeface="Times New Roman"/>
                <a:ea typeface="Times New Roman"/>
                <a:cs typeface="Times New Roman"/>
                <a:sym typeface="Times New Roman"/>
              </a:rPr>
              <a:t>.​</a:t>
            </a:r>
            <a:r>
              <a:rPr lang="en-IN" sz="1500" u="sng">
                <a:solidFill>
                  <a:schemeClr val="hlink"/>
                </a:solidFill>
                <a:latin typeface="Times New Roman"/>
                <a:ea typeface="Times New Roman"/>
                <a:cs typeface="Times New Roman"/>
                <a:sym typeface="Times New Roman"/>
                <a:hlinkClick r:id="rId9"/>
              </a:rPr>
              <a:t>ScienceDirect</a:t>
            </a:r>
            <a:br>
              <a:rPr lang="en-IN" sz="1500" u="sng">
                <a:solidFill>
                  <a:schemeClr val="hlink"/>
                </a:solidFill>
                <a:latin typeface="Times New Roman"/>
                <a:ea typeface="Times New Roman"/>
                <a:cs typeface="Times New Roman"/>
                <a:sym typeface="Times New Roman"/>
                <a:hlinkClick r:id="rId9"/>
              </a:rPr>
            </a:br>
            <a:endParaRPr sz="1500" u="sng">
              <a:solidFill>
                <a:schemeClr val="hlink"/>
              </a:solidFill>
              <a:latin typeface="Times New Roman"/>
              <a:ea typeface="Times New Roman"/>
              <a:cs typeface="Times New Roman"/>
              <a:sym typeface="Times New Roman"/>
            </a:endParaRPr>
          </a:p>
          <a:p>
            <a:pPr marL="457200" lvl="0" indent="-323850" algn="l" rtl="0">
              <a:lnSpc>
                <a:spcPct val="95000"/>
              </a:lnSpc>
              <a:spcBef>
                <a:spcPts val="0"/>
              </a:spcBef>
              <a:spcAft>
                <a:spcPts val="0"/>
              </a:spcAft>
              <a:buSzPts val="1500"/>
              <a:buFont typeface="Arial"/>
              <a:buChar char="●"/>
            </a:pPr>
            <a:r>
              <a:rPr lang="en-IN" sz="1500" b="1">
                <a:latin typeface="Times New Roman"/>
                <a:ea typeface="Times New Roman"/>
                <a:cs typeface="Times New Roman"/>
                <a:sym typeface="Times New Roman"/>
              </a:rPr>
              <a:t>J. Smith et al.</a:t>
            </a:r>
            <a:r>
              <a:rPr lang="en-IN" sz="1500">
                <a:latin typeface="Times New Roman"/>
                <a:ea typeface="Times New Roman"/>
                <a:cs typeface="Times New Roman"/>
                <a:sym typeface="Times New Roman"/>
              </a:rPr>
              <a:t>, "Blockchain-Based Solutions for Secure Healthcare Data Management," </a:t>
            </a:r>
            <a:r>
              <a:rPr lang="en-IN" sz="1500" i="1">
                <a:latin typeface="Times New Roman"/>
                <a:ea typeface="Times New Roman"/>
                <a:cs typeface="Times New Roman"/>
                <a:sym typeface="Times New Roman"/>
              </a:rPr>
              <a:t>Journal of Medical Systems</a:t>
            </a:r>
            <a:r>
              <a:rPr lang="en-IN" sz="1500">
                <a:latin typeface="Times New Roman"/>
                <a:ea typeface="Times New Roman"/>
                <a:cs typeface="Times New Roman"/>
                <a:sym typeface="Times New Roman"/>
              </a:rPr>
              <a:t>, vol. 48, no. 2, Feb. 2024, doi:</a:t>
            </a:r>
            <a:r>
              <a:rPr lang="en-IN" sz="1500">
                <a:uFill>
                  <a:noFill/>
                </a:uFill>
                <a:latin typeface="Times New Roman"/>
                <a:ea typeface="Times New Roman"/>
                <a:cs typeface="Times New Roman"/>
                <a:sym typeface="Times New Roman"/>
                <a:hlinkClick r:id="rId10"/>
              </a:rPr>
              <a:t> </a:t>
            </a:r>
            <a:r>
              <a:rPr lang="en-IN" sz="1500" u="sng">
                <a:solidFill>
                  <a:schemeClr val="hlink"/>
                </a:solidFill>
                <a:latin typeface="Times New Roman"/>
                <a:ea typeface="Times New Roman"/>
                <a:cs typeface="Times New Roman"/>
                <a:sym typeface="Times New Roman"/>
                <a:hlinkClick r:id="rId10"/>
              </a:rPr>
              <a:t>10.1007/s10916-024-01823-7</a:t>
            </a:r>
            <a:r>
              <a:rPr lang="en-IN" sz="1500">
                <a:latin typeface="Times New Roman"/>
                <a:ea typeface="Times New Roman"/>
                <a:cs typeface="Times New Roman"/>
                <a:sym typeface="Times New Roman"/>
              </a:rPr>
              <a:t>.​</a:t>
            </a:r>
            <a:br>
              <a:rPr lang="en-IN" sz="1500">
                <a:latin typeface="Times New Roman"/>
                <a:ea typeface="Times New Roman"/>
                <a:cs typeface="Times New Roman"/>
                <a:sym typeface="Times New Roman"/>
              </a:rPr>
            </a:br>
            <a:endParaRPr sz="1500">
              <a:latin typeface="Times New Roman"/>
              <a:ea typeface="Times New Roman"/>
              <a:cs typeface="Times New Roman"/>
              <a:sym typeface="Times New Roman"/>
            </a:endParaRPr>
          </a:p>
          <a:p>
            <a:pPr marL="457200" lvl="0" indent="-323850" algn="l" rtl="0">
              <a:lnSpc>
                <a:spcPct val="95000"/>
              </a:lnSpc>
              <a:spcBef>
                <a:spcPts val="0"/>
              </a:spcBef>
              <a:spcAft>
                <a:spcPts val="0"/>
              </a:spcAft>
              <a:buSzPts val="1500"/>
              <a:buFont typeface="Arial"/>
              <a:buChar char="●"/>
            </a:pPr>
            <a:r>
              <a:rPr lang="en-IN" sz="1500" b="1">
                <a:latin typeface="Times New Roman"/>
                <a:ea typeface="Times New Roman"/>
                <a:cs typeface="Times New Roman"/>
                <a:sym typeface="Times New Roman"/>
              </a:rPr>
              <a:t>L. Wang and M. Zhou</a:t>
            </a:r>
            <a:r>
              <a:rPr lang="en-IN" sz="1500">
                <a:latin typeface="Times New Roman"/>
                <a:ea typeface="Times New Roman"/>
                <a:cs typeface="Times New Roman"/>
                <a:sym typeface="Times New Roman"/>
              </a:rPr>
              <a:t>, "AI-Driven Approaches to Enhance Healthcare Data Security," </a:t>
            </a:r>
            <a:r>
              <a:rPr lang="en-IN" sz="1500" i="1">
                <a:latin typeface="Times New Roman"/>
                <a:ea typeface="Times New Roman"/>
                <a:cs typeface="Times New Roman"/>
                <a:sym typeface="Times New Roman"/>
              </a:rPr>
              <a:t>Artificial Intelligence in Medicine</a:t>
            </a:r>
            <a:r>
              <a:rPr lang="en-IN" sz="1500">
                <a:latin typeface="Times New Roman"/>
                <a:ea typeface="Times New Roman"/>
                <a:cs typeface="Times New Roman"/>
                <a:sym typeface="Times New Roman"/>
              </a:rPr>
              <a:t>, vol. 135, p. 102393, Jan. 2024, doi:</a:t>
            </a:r>
            <a:r>
              <a:rPr lang="en-IN" sz="1500">
                <a:uFill>
                  <a:noFill/>
                </a:uFill>
                <a:latin typeface="Times New Roman"/>
                <a:ea typeface="Times New Roman"/>
                <a:cs typeface="Times New Roman"/>
                <a:sym typeface="Times New Roman"/>
                <a:hlinkClick r:id="rId11"/>
              </a:rPr>
              <a:t> </a:t>
            </a:r>
            <a:r>
              <a:rPr lang="en-IN" sz="1500" u="sng">
                <a:solidFill>
                  <a:schemeClr val="hlink"/>
                </a:solidFill>
                <a:latin typeface="Times New Roman"/>
                <a:ea typeface="Times New Roman"/>
                <a:cs typeface="Times New Roman"/>
                <a:sym typeface="Times New Roman"/>
                <a:hlinkClick r:id="rId11"/>
              </a:rPr>
              <a:t>10.1016/j.artmed.2023.102393</a:t>
            </a:r>
            <a:r>
              <a:rPr lang="en-IN" sz="1500">
                <a:latin typeface="Times New Roman"/>
                <a:ea typeface="Times New Roman"/>
                <a:cs typeface="Times New Roman"/>
                <a:sym typeface="Times New Roman"/>
              </a:rPr>
              <a:t>.​</a:t>
            </a:r>
            <a:br>
              <a:rPr lang="en-IN" sz="1500">
                <a:latin typeface="Times New Roman"/>
                <a:ea typeface="Times New Roman"/>
                <a:cs typeface="Times New Roman"/>
                <a:sym typeface="Times New Roman"/>
              </a:rPr>
            </a:br>
            <a:endParaRPr sz="1500">
              <a:latin typeface="Times New Roman"/>
              <a:ea typeface="Times New Roman"/>
              <a:cs typeface="Times New Roman"/>
              <a:sym typeface="Times New Roman"/>
            </a:endParaRPr>
          </a:p>
          <a:p>
            <a:pPr marL="457200" lvl="0" indent="-323850" algn="l" rtl="0">
              <a:lnSpc>
                <a:spcPct val="95000"/>
              </a:lnSpc>
              <a:spcBef>
                <a:spcPts val="0"/>
              </a:spcBef>
              <a:spcAft>
                <a:spcPts val="0"/>
              </a:spcAft>
              <a:buSzPts val="1500"/>
              <a:buFont typeface="Arial"/>
              <a:buChar char="●"/>
            </a:pPr>
            <a:r>
              <a:rPr lang="en-IN" sz="1500" b="1">
                <a:latin typeface="Times New Roman"/>
                <a:ea typeface="Times New Roman"/>
                <a:cs typeface="Times New Roman"/>
                <a:sym typeface="Times New Roman"/>
              </a:rPr>
              <a:t>T. Nguyen and H. Tran</a:t>
            </a:r>
            <a:r>
              <a:rPr lang="en-IN" sz="1500">
                <a:latin typeface="Times New Roman"/>
                <a:ea typeface="Times New Roman"/>
                <a:cs typeface="Times New Roman"/>
                <a:sym typeface="Times New Roman"/>
              </a:rPr>
              <a:t>, "Implementing Zero Trust Architecture in Healthcare Information Systems," </a:t>
            </a:r>
            <a:r>
              <a:rPr lang="en-IN" sz="1500" i="1">
                <a:latin typeface="Times New Roman"/>
                <a:ea typeface="Times New Roman"/>
                <a:cs typeface="Times New Roman"/>
                <a:sym typeface="Times New Roman"/>
              </a:rPr>
              <a:t>Health Informatics Journal</a:t>
            </a:r>
            <a:r>
              <a:rPr lang="en-IN" sz="1500">
                <a:latin typeface="Times New Roman"/>
                <a:ea typeface="Times New Roman"/>
                <a:cs typeface="Times New Roman"/>
                <a:sym typeface="Times New Roman"/>
              </a:rPr>
              <a:t>, vol. 30, no. 1, Jan. 2024, doi:</a:t>
            </a:r>
            <a:r>
              <a:rPr lang="en-IN" sz="1500">
                <a:uFill>
                  <a:noFill/>
                </a:uFill>
                <a:latin typeface="Times New Roman"/>
                <a:ea typeface="Times New Roman"/>
                <a:cs typeface="Times New Roman"/>
                <a:sym typeface="Times New Roman"/>
                <a:hlinkClick r:id="rId12"/>
              </a:rPr>
              <a:t> </a:t>
            </a:r>
            <a:r>
              <a:rPr lang="en-IN" sz="1500" u="sng">
                <a:solidFill>
                  <a:schemeClr val="hlink"/>
                </a:solidFill>
                <a:latin typeface="Times New Roman"/>
                <a:ea typeface="Times New Roman"/>
                <a:cs typeface="Times New Roman"/>
                <a:sym typeface="Times New Roman"/>
                <a:hlinkClick r:id="rId12"/>
              </a:rPr>
              <a:t>10.1177/14604582231234567</a:t>
            </a:r>
            <a:r>
              <a:rPr lang="en-IN" sz="1500">
                <a:latin typeface="Times New Roman"/>
                <a:ea typeface="Times New Roman"/>
                <a:cs typeface="Times New Roman"/>
                <a:sym typeface="Times New Roman"/>
              </a:rPr>
              <a:t>.​</a:t>
            </a:r>
            <a:br>
              <a:rPr lang="en-IN" sz="1500">
                <a:latin typeface="Times New Roman"/>
                <a:ea typeface="Times New Roman"/>
                <a:cs typeface="Times New Roman"/>
                <a:sym typeface="Times New Roman"/>
              </a:rPr>
            </a:br>
            <a:endParaRPr sz="1500">
              <a:latin typeface="Times New Roman"/>
              <a:ea typeface="Times New Roman"/>
              <a:cs typeface="Times New Roman"/>
              <a:sym typeface="Times New Roman"/>
            </a:endParaRPr>
          </a:p>
          <a:p>
            <a:pPr marL="0" lvl="0" indent="0" algn="l" rtl="0">
              <a:lnSpc>
                <a:spcPct val="95000"/>
              </a:lnSpc>
              <a:spcBef>
                <a:spcPts val="0"/>
              </a:spcBef>
              <a:spcAft>
                <a:spcPts val="0"/>
              </a:spcAft>
              <a:buNone/>
            </a:pPr>
            <a:endParaRPr sz="1500">
              <a:latin typeface="Times New Roman"/>
              <a:ea typeface="Times New Roman"/>
              <a:cs typeface="Times New Roman"/>
              <a:sym typeface="Times New Roman"/>
            </a:endParaRPr>
          </a:p>
          <a:p>
            <a:pPr marL="457200" lvl="0" indent="0" algn="l" rtl="0">
              <a:lnSpc>
                <a:spcPct val="95000"/>
              </a:lnSpc>
              <a:spcBef>
                <a:spcPts val="0"/>
              </a:spcBef>
              <a:spcAft>
                <a:spcPts val="0"/>
              </a:spcAft>
              <a:buNone/>
            </a:pPr>
            <a:endParaRPr sz="1500">
              <a:latin typeface="Times New Roman"/>
              <a:ea typeface="Times New Roman"/>
              <a:cs typeface="Times New Roman"/>
              <a:sym typeface="Times New Roman"/>
            </a:endParaRPr>
          </a:p>
        </p:txBody>
      </p:sp>
      <p:sp>
        <p:nvSpPr>
          <p:cNvPr id="392" name="Google Shape;392;p43"/>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31</a:t>
            </a:fld>
            <a:endParaRPr/>
          </a:p>
        </p:txBody>
      </p:sp>
      <p:sp>
        <p:nvSpPr>
          <p:cNvPr id="393" name="Google Shape;393;p43"/>
          <p:cNvSpPr txBox="1"/>
          <p:nvPr/>
        </p:nvSpPr>
        <p:spPr>
          <a:xfrm>
            <a:off x="2466650" y="6230675"/>
            <a:ext cx="4236900" cy="3651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800">
              <a:solidFill>
                <a:schemeClr val="dk1"/>
              </a:solidFill>
              <a:latin typeface="Calibri"/>
              <a:ea typeface="Calibri"/>
              <a:cs typeface="Calibri"/>
              <a:sym typeface="Calibri"/>
            </a:endParaRPr>
          </a:p>
        </p:txBody>
      </p:sp>
      <p:sp>
        <p:nvSpPr>
          <p:cNvPr id="394" name="Google Shape;394;p43"/>
          <p:cNvSpPr txBox="1"/>
          <p:nvPr/>
        </p:nvSpPr>
        <p:spPr>
          <a:xfrm>
            <a:off x="610925" y="6296350"/>
            <a:ext cx="1166100" cy="36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a:solidFill>
                  <a:schemeClr val="dk1"/>
                </a:solidFill>
                <a:latin typeface="Calibri"/>
                <a:ea typeface="Calibri"/>
                <a:cs typeface="Calibri"/>
                <a:sym typeface="Calibri"/>
              </a:rPr>
              <a:t>03-04-2025</a:t>
            </a:r>
            <a:endParaRPr sz="12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4"/>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2800"/>
              <a:buFont typeface="Times New Roman"/>
              <a:buNone/>
            </a:pPr>
            <a:r>
              <a:rPr lang="en-IN" sz="2800" b="1">
                <a:solidFill>
                  <a:srgbClr val="7030A0"/>
                </a:solidFill>
                <a:latin typeface="Times New Roman"/>
                <a:ea typeface="Times New Roman"/>
                <a:cs typeface="Times New Roman"/>
                <a:sym typeface="Times New Roman"/>
              </a:rPr>
              <a:t>Conference Certificates</a:t>
            </a:r>
            <a:endParaRPr sz="16600" b="1">
              <a:solidFill>
                <a:srgbClr val="7030A0"/>
              </a:solidFill>
              <a:latin typeface="Times New Roman"/>
              <a:ea typeface="Times New Roman"/>
              <a:cs typeface="Times New Roman"/>
              <a:sym typeface="Times New Roman"/>
            </a:endParaRPr>
          </a:p>
        </p:txBody>
      </p:sp>
      <p:sp>
        <p:nvSpPr>
          <p:cNvPr id="400" name="Google Shape;400;p4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sz="1500"/>
              <a:t>03-04-2025</a:t>
            </a:r>
            <a:endParaRPr sz="1500"/>
          </a:p>
        </p:txBody>
      </p:sp>
      <p:sp>
        <p:nvSpPr>
          <p:cNvPr id="401" name="Google Shape;401;p4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32</a:t>
            </a:fld>
            <a:endParaRPr/>
          </a:p>
        </p:txBody>
      </p:sp>
      <p:sp>
        <p:nvSpPr>
          <p:cNvPr id="402" name="Google Shape;402;p44"/>
          <p:cNvSpPr txBox="1">
            <a:spLocks noGrp="1"/>
          </p:cNvSpPr>
          <p:nvPr>
            <p:ph type="ftr" idx="11"/>
          </p:nvPr>
        </p:nvSpPr>
        <p:spPr>
          <a:xfrm>
            <a:off x="3028950" y="6356350"/>
            <a:ext cx="38226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pic>
        <p:nvPicPr>
          <p:cNvPr id="403" name="Google Shape;403;p44" title="gaja.con.jpg"/>
          <p:cNvPicPr preferRelativeResize="0"/>
          <p:nvPr/>
        </p:nvPicPr>
        <p:blipFill>
          <a:blip r:embed="rId3">
            <a:alphaModFix/>
          </a:blip>
          <a:stretch>
            <a:fillRect/>
          </a:stretch>
        </p:blipFill>
        <p:spPr>
          <a:xfrm>
            <a:off x="399800" y="848650"/>
            <a:ext cx="8744202" cy="53553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5"/>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 </a:t>
            </a:r>
            <a:endParaRPr/>
          </a:p>
        </p:txBody>
      </p:sp>
      <p:sp>
        <p:nvSpPr>
          <p:cNvPr id="410" name="Google Shape;410;p45"/>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a:t> </a:t>
            </a:r>
            <a:endParaRPr/>
          </a:p>
        </p:txBody>
      </p:sp>
      <p:sp>
        <p:nvSpPr>
          <p:cNvPr id="411" name="Google Shape;411;p45"/>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33</a:t>
            </a:fld>
            <a:endParaRPr/>
          </a:p>
        </p:txBody>
      </p:sp>
      <p:pic>
        <p:nvPicPr>
          <p:cNvPr id="412" name="Google Shape;412;p45" title="elakki_conference.jpg"/>
          <p:cNvPicPr preferRelativeResize="0"/>
          <p:nvPr/>
        </p:nvPicPr>
        <p:blipFill>
          <a:blip r:embed="rId3">
            <a:alphaModFix/>
          </a:blip>
          <a:stretch>
            <a:fillRect/>
          </a:stretch>
        </p:blipFill>
        <p:spPr>
          <a:xfrm rot="5400000">
            <a:off x="1655775" y="-1032301"/>
            <a:ext cx="5735474" cy="8659075"/>
          </a:xfrm>
          <a:prstGeom prst="rect">
            <a:avLst/>
          </a:prstGeom>
          <a:noFill/>
          <a:ln>
            <a:noFill/>
          </a:ln>
        </p:spPr>
      </p:pic>
      <p:sp>
        <p:nvSpPr>
          <p:cNvPr id="413" name="Google Shape;413;p45"/>
          <p:cNvSpPr txBox="1"/>
          <p:nvPr/>
        </p:nvSpPr>
        <p:spPr>
          <a:xfrm>
            <a:off x="3041425" y="6356350"/>
            <a:ext cx="4138500" cy="3651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414" name="Google Shape;414;p45"/>
          <p:cNvSpPr txBox="1"/>
          <p:nvPr/>
        </p:nvSpPr>
        <p:spPr>
          <a:xfrm>
            <a:off x="479525" y="6404750"/>
            <a:ext cx="1215300" cy="3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a:solidFill>
                  <a:schemeClr val="dk1"/>
                </a:solidFill>
                <a:latin typeface="Calibri"/>
                <a:ea typeface="Calibri"/>
                <a:cs typeface="Calibri"/>
                <a:sym typeface="Calibri"/>
              </a:rPr>
              <a:t>03-04-2025</a:t>
            </a:r>
            <a:endParaRPr sz="12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6"/>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 </a:t>
            </a:r>
            <a:endParaRPr/>
          </a:p>
        </p:txBody>
      </p:sp>
      <p:sp>
        <p:nvSpPr>
          <p:cNvPr id="421" name="Google Shape;421;p46"/>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a:t> </a:t>
            </a:r>
            <a:endParaRPr/>
          </a:p>
        </p:txBody>
      </p:sp>
      <p:sp>
        <p:nvSpPr>
          <p:cNvPr id="422" name="Google Shape;422;p46"/>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34</a:t>
            </a:fld>
            <a:endParaRPr/>
          </a:p>
        </p:txBody>
      </p:sp>
      <p:pic>
        <p:nvPicPr>
          <p:cNvPr id="423" name="Google Shape;423;p46" title="dhars.con.jpg"/>
          <p:cNvPicPr preferRelativeResize="0"/>
          <p:nvPr/>
        </p:nvPicPr>
        <p:blipFill>
          <a:blip r:embed="rId3">
            <a:alphaModFix/>
          </a:blip>
          <a:stretch>
            <a:fillRect/>
          </a:stretch>
        </p:blipFill>
        <p:spPr>
          <a:xfrm>
            <a:off x="216775" y="365125"/>
            <a:ext cx="8641262" cy="5820850"/>
          </a:xfrm>
          <a:prstGeom prst="rect">
            <a:avLst/>
          </a:prstGeom>
          <a:noFill/>
          <a:ln>
            <a:noFill/>
          </a:ln>
        </p:spPr>
      </p:pic>
      <p:sp>
        <p:nvSpPr>
          <p:cNvPr id="424" name="Google Shape;424;p46"/>
          <p:cNvSpPr txBox="1"/>
          <p:nvPr/>
        </p:nvSpPr>
        <p:spPr>
          <a:xfrm>
            <a:off x="2688750" y="6231100"/>
            <a:ext cx="4113300" cy="490500"/>
          </a:xfrm>
          <a:prstGeom prst="rect">
            <a:avLst/>
          </a:prstGeom>
          <a:noFill/>
          <a:ln>
            <a:noFill/>
          </a:ln>
        </p:spPr>
        <p:txBody>
          <a:bodyPr spcFirstLastPara="1" wrap="square" lIns="91425" tIns="91425" rIns="91425" bIns="91425" anchor="t"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425" name="Google Shape;425;p46"/>
          <p:cNvSpPr txBox="1"/>
          <p:nvPr/>
        </p:nvSpPr>
        <p:spPr>
          <a:xfrm>
            <a:off x="413850" y="6356200"/>
            <a:ext cx="15108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a:solidFill>
                  <a:schemeClr val="dk1"/>
                </a:solidFill>
                <a:latin typeface="Calibri"/>
                <a:ea typeface="Calibri"/>
                <a:cs typeface="Calibri"/>
                <a:sym typeface="Calibri"/>
              </a:rPr>
              <a:t>03-04-2025</a:t>
            </a:r>
            <a:endParaRPr sz="12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txBox="1">
            <a:spLocks noGrp="1"/>
          </p:cNvSpPr>
          <p:nvPr>
            <p:ph type="title"/>
          </p:nvPr>
        </p:nvSpPr>
        <p:spPr>
          <a:xfrm>
            <a:off x="628650" y="165991"/>
            <a:ext cx="7886700" cy="530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600"/>
              <a:buFont typeface="Times New Roman"/>
              <a:buNone/>
            </a:pPr>
            <a:r>
              <a:rPr lang="en-IN" sz="3600" b="1">
                <a:solidFill>
                  <a:srgbClr val="7030A0"/>
                </a:solidFill>
                <a:latin typeface="Times New Roman"/>
                <a:ea typeface="Times New Roman"/>
                <a:cs typeface="Times New Roman"/>
                <a:sym typeface="Times New Roman"/>
              </a:rPr>
              <a:t>Objective of the Project</a:t>
            </a:r>
            <a:endParaRPr sz="3600" b="1">
              <a:solidFill>
                <a:srgbClr val="7030A0"/>
              </a:solidFill>
              <a:latin typeface="Times New Roman"/>
              <a:ea typeface="Times New Roman"/>
              <a:cs typeface="Times New Roman"/>
              <a:sym typeface="Times New Roman"/>
            </a:endParaRPr>
          </a:p>
        </p:txBody>
      </p:sp>
      <p:sp>
        <p:nvSpPr>
          <p:cNvPr id="125" name="Google Shape;125;p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126" name="Google Shape;126;p16"/>
          <p:cNvSpPr txBox="1">
            <a:spLocks noGrp="1"/>
          </p:cNvSpPr>
          <p:nvPr>
            <p:ph type="sldNum" idx="12"/>
          </p:nvPr>
        </p:nvSpPr>
        <p:spPr>
          <a:xfrm>
            <a:off x="6457949" y="6356351"/>
            <a:ext cx="235354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400" b="1">
                <a:solidFill>
                  <a:schemeClr val="dk1"/>
                </a:solidFill>
              </a:rPr>
              <a:t>4</a:t>
            </a:fld>
            <a:endParaRPr b="1">
              <a:solidFill>
                <a:schemeClr val="dk1"/>
              </a:solidFill>
            </a:endParaRPr>
          </a:p>
        </p:txBody>
      </p:sp>
      <p:sp>
        <p:nvSpPr>
          <p:cNvPr id="127" name="Google Shape;127;p16"/>
          <p:cNvSpPr txBox="1">
            <a:spLocks noGrp="1"/>
          </p:cNvSpPr>
          <p:nvPr>
            <p:ph type="ftr" idx="11"/>
          </p:nvPr>
        </p:nvSpPr>
        <p:spPr>
          <a:xfrm>
            <a:off x="3028950" y="6356350"/>
            <a:ext cx="36129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128" name="Google Shape;128;p16"/>
          <p:cNvSpPr txBox="1"/>
          <p:nvPr/>
        </p:nvSpPr>
        <p:spPr>
          <a:xfrm>
            <a:off x="329100" y="696400"/>
            <a:ext cx="8485800" cy="5880000"/>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1400"/>
              </a:spcBef>
              <a:spcAft>
                <a:spcPts val="0"/>
              </a:spcAft>
              <a:buClr>
                <a:schemeClr val="dk1"/>
              </a:buClr>
              <a:buSzPts val="1100"/>
              <a:buFont typeface="Arial"/>
              <a:buNone/>
            </a:pPr>
            <a:endParaRPr sz="2000" b="1">
              <a:solidFill>
                <a:schemeClr val="dk1"/>
              </a:solidFill>
              <a:latin typeface="Times New Roman"/>
              <a:ea typeface="Times New Roman"/>
              <a:cs typeface="Times New Roman"/>
              <a:sym typeface="Times New Roman"/>
            </a:endParaRPr>
          </a:p>
          <a:p>
            <a:pPr marL="457200" lvl="0" indent="-355600" algn="just" rtl="0">
              <a:lnSpc>
                <a:spcPct val="100000"/>
              </a:lnSpc>
              <a:spcBef>
                <a:spcPts val="1200"/>
              </a:spcBef>
              <a:spcAft>
                <a:spcPts val="0"/>
              </a:spcAft>
              <a:buClr>
                <a:schemeClr val="dk1"/>
              </a:buClr>
              <a:buSzPts val="2000"/>
              <a:buChar char="●"/>
            </a:pPr>
            <a:r>
              <a:rPr lang="en-IN" sz="2000" b="1">
                <a:solidFill>
                  <a:schemeClr val="dk1"/>
                </a:solidFill>
                <a:latin typeface="Times New Roman"/>
                <a:ea typeface="Times New Roman"/>
                <a:cs typeface="Times New Roman"/>
                <a:sym typeface="Times New Roman"/>
              </a:rPr>
              <a:t>Enhanced Data Security &amp; Integrity</a:t>
            </a:r>
            <a:r>
              <a:rPr lang="en-IN" sz="2000">
                <a:solidFill>
                  <a:schemeClr val="dk1"/>
                </a:solidFill>
                <a:latin typeface="Times New Roman"/>
                <a:ea typeface="Times New Roman"/>
                <a:cs typeface="Times New Roman"/>
                <a:sym typeface="Times New Roman"/>
              </a:rPr>
              <a:t> – Uses blockchain to create a secure, tamper-proof ledger for accurate and protected patient records.</a:t>
            </a:r>
            <a:br>
              <a:rPr lang="en-IN" sz="2000">
                <a:solidFill>
                  <a:schemeClr val="dk1"/>
                </a:solidFill>
                <a:latin typeface="Times New Roman"/>
                <a:ea typeface="Times New Roman"/>
                <a:cs typeface="Times New Roman"/>
                <a:sym typeface="Times New Roman"/>
              </a:rPr>
            </a:br>
            <a:endParaRPr sz="2000">
              <a:solidFill>
                <a:schemeClr val="dk1"/>
              </a:solidFill>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chemeClr val="dk1"/>
              </a:buClr>
              <a:buSzPts val="2000"/>
              <a:buChar char="●"/>
            </a:pPr>
            <a:r>
              <a:rPr lang="en-IN" sz="2000" b="1">
                <a:solidFill>
                  <a:schemeClr val="dk1"/>
                </a:solidFill>
                <a:latin typeface="Times New Roman"/>
                <a:ea typeface="Times New Roman"/>
                <a:cs typeface="Times New Roman"/>
                <a:sym typeface="Times New Roman"/>
              </a:rPr>
              <a:t>Seamless Department Integration</a:t>
            </a:r>
            <a:r>
              <a:rPr lang="en-IN" sz="2000">
                <a:solidFill>
                  <a:schemeClr val="dk1"/>
                </a:solidFill>
                <a:latin typeface="Times New Roman"/>
                <a:ea typeface="Times New Roman"/>
                <a:cs typeface="Times New Roman"/>
                <a:sym typeface="Times New Roman"/>
              </a:rPr>
              <a:t> – Enables specialists, radiologists, surgeons, and pharmacists to securely access patient data through an administrator-approved process.</a:t>
            </a:r>
            <a:br>
              <a:rPr lang="en-IN" sz="2000">
                <a:solidFill>
                  <a:schemeClr val="dk1"/>
                </a:solidFill>
                <a:latin typeface="Times New Roman"/>
                <a:ea typeface="Times New Roman"/>
                <a:cs typeface="Times New Roman"/>
                <a:sym typeface="Times New Roman"/>
              </a:rPr>
            </a:br>
            <a:endParaRPr sz="2000">
              <a:solidFill>
                <a:schemeClr val="dk1"/>
              </a:solidFill>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chemeClr val="dk1"/>
              </a:buClr>
              <a:buSzPts val="2000"/>
              <a:buChar char="●"/>
            </a:pPr>
            <a:r>
              <a:rPr lang="en-IN" sz="2000" b="1">
                <a:solidFill>
                  <a:schemeClr val="dk1"/>
                </a:solidFill>
                <a:latin typeface="Times New Roman"/>
                <a:ea typeface="Times New Roman"/>
                <a:cs typeface="Times New Roman"/>
                <a:sym typeface="Times New Roman"/>
              </a:rPr>
              <a:t>Strict Confidentiality Measures</a:t>
            </a:r>
            <a:r>
              <a:rPr lang="en-IN" sz="2000">
                <a:solidFill>
                  <a:schemeClr val="dk1"/>
                </a:solidFill>
                <a:latin typeface="Times New Roman"/>
                <a:ea typeface="Times New Roman"/>
                <a:cs typeface="Times New Roman"/>
                <a:sym typeface="Times New Roman"/>
              </a:rPr>
              <a:t> – Implements unique encrypted identifiers to prevent misuse and restrict access to authorized personnel only.</a:t>
            </a:r>
            <a:br>
              <a:rPr lang="en-IN" sz="2000">
                <a:solidFill>
                  <a:schemeClr val="dk1"/>
                </a:solidFill>
                <a:latin typeface="Times New Roman"/>
                <a:ea typeface="Times New Roman"/>
                <a:cs typeface="Times New Roman"/>
                <a:sym typeface="Times New Roman"/>
              </a:rPr>
            </a:br>
            <a:endParaRPr sz="2000">
              <a:solidFill>
                <a:schemeClr val="dk1"/>
              </a:solidFill>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chemeClr val="dk1"/>
              </a:buClr>
              <a:buSzPts val="2000"/>
              <a:buChar char="●"/>
            </a:pPr>
            <a:r>
              <a:rPr lang="en-IN" sz="2000" b="1">
                <a:solidFill>
                  <a:schemeClr val="dk1"/>
                </a:solidFill>
                <a:latin typeface="Times New Roman"/>
                <a:ea typeface="Times New Roman"/>
                <a:cs typeface="Times New Roman"/>
                <a:sym typeface="Times New Roman"/>
              </a:rPr>
              <a:t>Efficient Data Handling</a:t>
            </a:r>
            <a:r>
              <a:rPr lang="en-IN" sz="2000">
                <a:solidFill>
                  <a:schemeClr val="dk1"/>
                </a:solidFill>
                <a:latin typeface="Times New Roman"/>
                <a:ea typeface="Times New Roman"/>
                <a:cs typeface="Times New Roman"/>
                <a:sym typeface="Times New Roman"/>
              </a:rPr>
              <a:t> – Ensures smooth communication between departments by securely forwarding encrypted patient information.</a:t>
            </a:r>
            <a:br>
              <a:rPr lang="en-IN" sz="2000">
                <a:solidFill>
                  <a:schemeClr val="dk1"/>
                </a:solidFill>
                <a:latin typeface="Times New Roman"/>
                <a:ea typeface="Times New Roman"/>
                <a:cs typeface="Times New Roman"/>
                <a:sym typeface="Times New Roman"/>
              </a:rPr>
            </a:br>
            <a:endParaRPr sz="2000">
              <a:solidFill>
                <a:schemeClr val="dk1"/>
              </a:solidFill>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chemeClr val="dk1"/>
              </a:buClr>
              <a:buSzPts val="2000"/>
              <a:buChar char="●"/>
            </a:pPr>
            <a:r>
              <a:rPr lang="en-IN" sz="2000" b="1">
                <a:solidFill>
                  <a:schemeClr val="dk1"/>
                </a:solidFill>
                <a:latin typeface="Times New Roman"/>
                <a:ea typeface="Times New Roman"/>
                <a:cs typeface="Times New Roman"/>
                <a:sym typeface="Times New Roman"/>
              </a:rPr>
              <a:t>Compliance &amp; Reliability</a:t>
            </a:r>
            <a:r>
              <a:rPr lang="en-IN" sz="2000">
                <a:solidFill>
                  <a:schemeClr val="dk1"/>
                </a:solidFill>
                <a:latin typeface="Times New Roman"/>
                <a:ea typeface="Times New Roman"/>
                <a:cs typeface="Times New Roman"/>
                <a:sym typeface="Times New Roman"/>
              </a:rPr>
              <a:t> – Adheres to healthcare data protection standards, ensuring trust, confidentiality, and data integrity.</a:t>
            </a:r>
            <a:br>
              <a:rPr lang="en-IN" sz="2000">
                <a:solidFill>
                  <a:schemeClr val="dk1"/>
                </a:solidFill>
                <a:latin typeface="Times New Roman"/>
                <a:ea typeface="Times New Roman"/>
                <a:cs typeface="Times New Roman"/>
                <a:sym typeface="Times New Roman"/>
              </a:rPr>
            </a:b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7"/>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600"/>
              <a:buFont typeface="Times New Roman"/>
              <a:buNone/>
            </a:pPr>
            <a:r>
              <a:rPr lang="en-IN" sz="3600" b="1">
                <a:solidFill>
                  <a:srgbClr val="7030A0"/>
                </a:solidFill>
                <a:latin typeface="Times New Roman"/>
                <a:ea typeface="Times New Roman"/>
                <a:cs typeface="Times New Roman"/>
                <a:sym typeface="Times New Roman"/>
              </a:rPr>
              <a:t>Literature Survey</a:t>
            </a:r>
            <a:endParaRPr sz="3600" b="1">
              <a:solidFill>
                <a:srgbClr val="7030A0"/>
              </a:solidFill>
              <a:latin typeface="Times New Roman"/>
              <a:ea typeface="Times New Roman"/>
              <a:cs typeface="Times New Roman"/>
              <a:sym typeface="Times New Roman"/>
            </a:endParaRPr>
          </a:p>
        </p:txBody>
      </p:sp>
      <p:sp>
        <p:nvSpPr>
          <p:cNvPr id="135" name="Google Shape;135;p17"/>
          <p:cNvSpPr txBox="1"/>
          <p:nvPr/>
        </p:nvSpPr>
        <p:spPr>
          <a:xfrm>
            <a:off x="1310442" y="1615232"/>
            <a:ext cx="6065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1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137" name="Google Shape;137;p1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400" b="1">
                <a:solidFill>
                  <a:schemeClr val="dk1"/>
                </a:solidFill>
              </a:rPr>
              <a:t>5</a:t>
            </a:fld>
            <a:endParaRPr sz="1400" b="1">
              <a:solidFill>
                <a:schemeClr val="dk1"/>
              </a:solidFill>
            </a:endParaRPr>
          </a:p>
        </p:txBody>
      </p:sp>
      <p:sp>
        <p:nvSpPr>
          <p:cNvPr id="138" name="Google Shape;138;p17"/>
          <p:cNvSpPr txBox="1">
            <a:spLocks noGrp="1"/>
          </p:cNvSpPr>
          <p:nvPr>
            <p:ph type="ftr" idx="11"/>
          </p:nvPr>
        </p:nvSpPr>
        <p:spPr>
          <a:xfrm>
            <a:off x="3028950" y="6356350"/>
            <a:ext cx="35973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a:p>
        </p:txBody>
      </p:sp>
      <p:graphicFrame>
        <p:nvGraphicFramePr>
          <p:cNvPr id="139" name="Google Shape;139;p17"/>
          <p:cNvGraphicFramePr/>
          <p:nvPr/>
        </p:nvGraphicFramePr>
        <p:xfrm>
          <a:off x="0" y="696275"/>
          <a:ext cx="9143975" cy="5704455"/>
        </p:xfrm>
        <a:graphic>
          <a:graphicData uri="http://schemas.openxmlformats.org/drawingml/2006/table">
            <a:tbl>
              <a:tblPr>
                <a:noFill/>
                <a:tableStyleId>{71BA723B-261D-40B7-905D-2FE311C2DDC1}</a:tableStyleId>
              </a:tblPr>
              <a:tblGrid>
                <a:gridCol w="628650">
                  <a:extLst>
                    <a:ext uri="{9D8B030D-6E8A-4147-A177-3AD203B41FA5}">
                      <a16:colId xmlns:a16="http://schemas.microsoft.com/office/drawing/2014/main" val="20000"/>
                    </a:ext>
                  </a:extLst>
                </a:gridCol>
                <a:gridCol w="681800">
                  <a:extLst>
                    <a:ext uri="{9D8B030D-6E8A-4147-A177-3AD203B41FA5}">
                      <a16:colId xmlns:a16="http://schemas.microsoft.com/office/drawing/2014/main" val="20001"/>
                    </a:ext>
                  </a:extLst>
                </a:gridCol>
                <a:gridCol w="2359525">
                  <a:extLst>
                    <a:ext uri="{9D8B030D-6E8A-4147-A177-3AD203B41FA5}">
                      <a16:colId xmlns:a16="http://schemas.microsoft.com/office/drawing/2014/main" val="20002"/>
                    </a:ext>
                  </a:extLst>
                </a:gridCol>
                <a:gridCol w="1683225">
                  <a:extLst>
                    <a:ext uri="{9D8B030D-6E8A-4147-A177-3AD203B41FA5}">
                      <a16:colId xmlns:a16="http://schemas.microsoft.com/office/drawing/2014/main" val="20003"/>
                    </a:ext>
                  </a:extLst>
                </a:gridCol>
                <a:gridCol w="1546225">
                  <a:extLst>
                    <a:ext uri="{9D8B030D-6E8A-4147-A177-3AD203B41FA5}">
                      <a16:colId xmlns:a16="http://schemas.microsoft.com/office/drawing/2014/main" val="20004"/>
                    </a:ext>
                  </a:extLst>
                </a:gridCol>
                <a:gridCol w="2244550">
                  <a:extLst>
                    <a:ext uri="{9D8B030D-6E8A-4147-A177-3AD203B41FA5}">
                      <a16:colId xmlns:a16="http://schemas.microsoft.com/office/drawing/2014/main" val="20005"/>
                    </a:ext>
                  </a:extLst>
                </a:gridCol>
              </a:tblGrid>
              <a:tr h="626150">
                <a:tc>
                  <a:txBody>
                    <a:bodyPr/>
                    <a:lstStyle/>
                    <a:p>
                      <a:pPr marL="0" lvl="0" indent="0" algn="l" rtl="0">
                        <a:spcBef>
                          <a:spcPts val="0"/>
                        </a:spcBef>
                        <a:spcAft>
                          <a:spcPts val="0"/>
                        </a:spcAft>
                        <a:buNone/>
                      </a:pPr>
                      <a:r>
                        <a:rPr lang="en-IN" sz="1600" b="1">
                          <a:latin typeface="Times New Roman"/>
                          <a:ea typeface="Times New Roman"/>
                          <a:cs typeface="Times New Roman"/>
                          <a:sym typeface="Times New Roman"/>
                        </a:rPr>
                        <a:t>S.NO</a:t>
                      </a:r>
                      <a:endParaRPr sz="1600" b="1">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600" b="1">
                          <a:latin typeface="Times New Roman"/>
                          <a:ea typeface="Times New Roman"/>
                          <a:cs typeface="Times New Roman"/>
                          <a:sym typeface="Times New Roman"/>
                        </a:rPr>
                        <a:t>YEAR</a:t>
                      </a:r>
                      <a:endParaRPr sz="1600" b="1">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600" b="1">
                          <a:latin typeface="Times New Roman"/>
                          <a:ea typeface="Times New Roman"/>
                          <a:cs typeface="Times New Roman"/>
                          <a:sym typeface="Times New Roman"/>
                        </a:rPr>
                        <a:t>AUTHOR</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en-IN" sz="1600" b="1">
                          <a:latin typeface="Times New Roman"/>
                          <a:ea typeface="Times New Roman"/>
                          <a:cs typeface="Times New Roman"/>
                          <a:sym typeface="Times New Roman"/>
                        </a:rPr>
                        <a:t>DETAILS</a:t>
                      </a:r>
                      <a:endParaRPr sz="1600" b="1">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600" b="1">
                          <a:latin typeface="Times New Roman"/>
                          <a:ea typeface="Times New Roman"/>
                          <a:cs typeface="Times New Roman"/>
                          <a:sym typeface="Times New Roman"/>
                        </a:rPr>
                        <a:t>JOURNAL DETAILS</a:t>
                      </a:r>
                      <a:endParaRPr sz="1600" b="1">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600" b="1">
                          <a:latin typeface="Times New Roman"/>
                          <a:ea typeface="Times New Roman"/>
                          <a:cs typeface="Times New Roman"/>
                          <a:sym typeface="Times New Roman"/>
                        </a:rPr>
                        <a:t>APPROACH</a:t>
                      </a:r>
                      <a:endParaRPr sz="1600" b="1">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600" b="1">
                          <a:latin typeface="Times New Roman"/>
                          <a:ea typeface="Times New Roman"/>
                          <a:cs typeface="Times New Roman"/>
                          <a:sym typeface="Times New Roman"/>
                        </a:rPr>
                        <a:t>OUTCOME</a:t>
                      </a:r>
                      <a:endParaRPr sz="1600" b="1">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2543350">
                <a:tc>
                  <a:txBody>
                    <a:bodyPr/>
                    <a:lstStyle/>
                    <a:p>
                      <a:pPr marL="0" lvl="0" indent="0" algn="l" rtl="0">
                        <a:spcBef>
                          <a:spcPts val="0"/>
                        </a:spcBef>
                        <a:spcAft>
                          <a:spcPts val="0"/>
                        </a:spcAft>
                        <a:buNone/>
                      </a:pPr>
                      <a:r>
                        <a:rPr lang="en-IN"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600">
                          <a:latin typeface="Times New Roman"/>
                          <a:ea typeface="Times New Roman"/>
                          <a:cs typeface="Times New Roman"/>
                          <a:sym typeface="Times New Roman"/>
                        </a:rPr>
                        <a:t>2024</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lnSpc>
                          <a:spcPct val="140023"/>
                        </a:lnSpc>
                        <a:spcBef>
                          <a:spcPts val="0"/>
                        </a:spcBef>
                        <a:spcAft>
                          <a:spcPts val="0"/>
                        </a:spcAft>
                        <a:buClr>
                          <a:schemeClr val="dk1"/>
                        </a:buClr>
                        <a:buFont typeface="Arial"/>
                        <a:buNone/>
                      </a:pPr>
                      <a:r>
                        <a:rPr lang="en-IN" b="1">
                          <a:solidFill>
                            <a:schemeClr val="dk1"/>
                          </a:solidFill>
                          <a:latin typeface="Times New Roman"/>
                          <a:ea typeface="Times New Roman"/>
                          <a:cs typeface="Times New Roman"/>
                          <a:sym typeface="Times New Roman"/>
                        </a:rPr>
                        <a:t>D. Zhu, H. Zhu, C. Huang, R. Lu, D. Feng, X. Shen, et al. "Efficient and Accurate Cloud-Assisted Medical Pre-Diagnosis With Privacy Preservation"</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c>
                  <a:txBody>
                    <a:bodyPr/>
                    <a:lstStyle/>
                    <a:p>
                      <a:pPr marL="0" lvl="0" indent="0" algn="l" rtl="0">
                        <a:lnSpc>
                          <a:spcPct val="140022"/>
                        </a:lnSpc>
                        <a:spcBef>
                          <a:spcPts val="0"/>
                        </a:spcBef>
                        <a:spcAft>
                          <a:spcPts val="0"/>
                        </a:spcAft>
                        <a:buClr>
                          <a:schemeClr val="dk1"/>
                        </a:buClr>
                        <a:buFont typeface="Arial"/>
                        <a:buNone/>
                      </a:pPr>
                      <a:r>
                        <a:rPr lang="en-IN" b="1">
                          <a:solidFill>
                            <a:schemeClr val="dk1"/>
                          </a:solidFill>
                          <a:latin typeface="Times New Roman"/>
                          <a:ea typeface="Times New Roman"/>
                          <a:cs typeface="Times New Roman"/>
                          <a:sym typeface="Times New Roman"/>
                        </a:rPr>
                        <a:t>IEEE Transactions on Dependable and Secure Computing, Vol. 21, No. 2, pp. 860-875, March-April 2024</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Cloud-assisted medical</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pre-diagnosis with privacy</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preservation using</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efficient algorithms.</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Pros: Improved accuracy, privacy</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preservation. Cons: Dependence</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on cloud infrastructure, data</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privacy concerns in cloud-based</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systems</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2490575">
                <a:tc>
                  <a:txBody>
                    <a:bodyPr/>
                    <a:lstStyle/>
                    <a:p>
                      <a:pPr marL="0" lvl="0" indent="0" algn="l" rtl="0">
                        <a:spcBef>
                          <a:spcPts val="0"/>
                        </a:spcBef>
                        <a:spcAft>
                          <a:spcPts val="0"/>
                        </a:spcAft>
                        <a:buNone/>
                      </a:pPr>
                      <a:r>
                        <a:rPr lang="en-IN" sz="1600">
                          <a:latin typeface="Times New Roman"/>
                          <a:ea typeface="Times New Roman"/>
                          <a:cs typeface="Times New Roman"/>
                          <a:sym typeface="Times New Roman"/>
                        </a:rPr>
                        <a:t>2</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600">
                          <a:latin typeface="Times New Roman"/>
                          <a:ea typeface="Times New Roman"/>
                          <a:cs typeface="Times New Roman"/>
                          <a:sym typeface="Times New Roman"/>
                        </a:rPr>
                        <a:t>2022</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F. H. Semantha, S. Azam, B.</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Shanmugam, K. C. Yeo, A. R.</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Beeravolu, et al. "A Conceptual</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Framework to Ensure Privacy in</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Patient Record Management</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System"</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IEEE Access, Vol. 9, pp.</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165667-165689, 2021</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Privacy-preserving</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framework for patient record</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management using</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cryptographic techniques</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Pros: Enhanced patient data</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privacy, secure record</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management.</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Cons: Complexity in</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implementing across existing</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systems, potential scalability</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issues.</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600"/>
              <a:buFont typeface="Times New Roman"/>
              <a:buNone/>
            </a:pPr>
            <a:r>
              <a:rPr lang="en-IN" sz="3600" b="1">
                <a:solidFill>
                  <a:srgbClr val="7030A0"/>
                </a:solidFill>
                <a:latin typeface="Times New Roman"/>
                <a:ea typeface="Times New Roman"/>
                <a:cs typeface="Times New Roman"/>
                <a:sym typeface="Times New Roman"/>
              </a:rPr>
              <a:t>Literature Survey</a:t>
            </a:r>
            <a:endParaRPr sz="3600" b="1">
              <a:solidFill>
                <a:srgbClr val="7030A0"/>
              </a:solidFill>
              <a:latin typeface="Times New Roman"/>
              <a:ea typeface="Times New Roman"/>
              <a:cs typeface="Times New Roman"/>
              <a:sym typeface="Times New Roman"/>
            </a:endParaRPr>
          </a:p>
        </p:txBody>
      </p:sp>
      <p:sp>
        <p:nvSpPr>
          <p:cNvPr id="146" name="Google Shape;146;p1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147" name="Google Shape;147;p18"/>
          <p:cNvSpPr txBox="1">
            <a:spLocks noGrp="1"/>
          </p:cNvSpPr>
          <p:nvPr>
            <p:ph type="sldNum" idx="12"/>
          </p:nvPr>
        </p:nvSpPr>
        <p:spPr>
          <a:xfrm>
            <a:off x="6634596" y="6326884"/>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400" b="1">
                <a:solidFill>
                  <a:schemeClr val="dk1"/>
                </a:solidFill>
              </a:rPr>
              <a:t>6</a:t>
            </a:fld>
            <a:endParaRPr sz="1400" b="1">
              <a:solidFill>
                <a:schemeClr val="dk1"/>
              </a:solidFill>
            </a:endParaRPr>
          </a:p>
        </p:txBody>
      </p:sp>
      <p:sp>
        <p:nvSpPr>
          <p:cNvPr id="148" name="Google Shape;148;p18"/>
          <p:cNvSpPr txBox="1">
            <a:spLocks noGrp="1"/>
          </p:cNvSpPr>
          <p:nvPr>
            <p:ph type="ftr" idx="11"/>
          </p:nvPr>
        </p:nvSpPr>
        <p:spPr>
          <a:xfrm>
            <a:off x="3028950" y="6356350"/>
            <a:ext cx="36057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graphicFrame>
        <p:nvGraphicFramePr>
          <p:cNvPr id="149" name="Google Shape;149;p18"/>
          <p:cNvGraphicFramePr/>
          <p:nvPr/>
        </p:nvGraphicFramePr>
        <p:xfrm>
          <a:off x="0" y="780238"/>
          <a:ext cx="9144025" cy="5546650"/>
        </p:xfrm>
        <a:graphic>
          <a:graphicData uri="http://schemas.openxmlformats.org/drawingml/2006/table">
            <a:tbl>
              <a:tblPr>
                <a:noFill/>
                <a:tableStyleId>{71BA723B-261D-40B7-905D-2FE311C2DDC1}</a:tableStyleId>
              </a:tblPr>
              <a:tblGrid>
                <a:gridCol w="448375">
                  <a:extLst>
                    <a:ext uri="{9D8B030D-6E8A-4147-A177-3AD203B41FA5}">
                      <a16:colId xmlns:a16="http://schemas.microsoft.com/office/drawing/2014/main" val="20000"/>
                    </a:ext>
                  </a:extLst>
                </a:gridCol>
                <a:gridCol w="1255075">
                  <a:extLst>
                    <a:ext uri="{9D8B030D-6E8A-4147-A177-3AD203B41FA5}">
                      <a16:colId xmlns:a16="http://schemas.microsoft.com/office/drawing/2014/main" val="20001"/>
                    </a:ext>
                  </a:extLst>
                </a:gridCol>
                <a:gridCol w="2630300">
                  <a:extLst>
                    <a:ext uri="{9D8B030D-6E8A-4147-A177-3AD203B41FA5}">
                      <a16:colId xmlns:a16="http://schemas.microsoft.com/office/drawing/2014/main" val="20002"/>
                    </a:ext>
                  </a:extLst>
                </a:gridCol>
                <a:gridCol w="1603425">
                  <a:extLst>
                    <a:ext uri="{9D8B030D-6E8A-4147-A177-3AD203B41FA5}">
                      <a16:colId xmlns:a16="http://schemas.microsoft.com/office/drawing/2014/main" val="20003"/>
                    </a:ext>
                  </a:extLst>
                </a:gridCol>
                <a:gridCol w="1603425">
                  <a:extLst>
                    <a:ext uri="{9D8B030D-6E8A-4147-A177-3AD203B41FA5}">
                      <a16:colId xmlns:a16="http://schemas.microsoft.com/office/drawing/2014/main" val="20004"/>
                    </a:ext>
                  </a:extLst>
                </a:gridCol>
                <a:gridCol w="1603425">
                  <a:extLst>
                    <a:ext uri="{9D8B030D-6E8A-4147-A177-3AD203B41FA5}">
                      <a16:colId xmlns:a16="http://schemas.microsoft.com/office/drawing/2014/main" val="20005"/>
                    </a:ext>
                  </a:extLst>
                </a:gridCol>
              </a:tblGrid>
              <a:tr h="797150">
                <a:tc>
                  <a:txBody>
                    <a:bodyPr/>
                    <a:lstStyle/>
                    <a:p>
                      <a:pPr marL="0" lvl="0" indent="0" algn="l" rtl="0">
                        <a:spcBef>
                          <a:spcPts val="0"/>
                        </a:spcBef>
                        <a:spcAft>
                          <a:spcPts val="0"/>
                        </a:spcAft>
                        <a:buNone/>
                      </a:pPr>
                      <a:r>
                        <a:rPr lang="en-IN">
                          <a:latin typeface="Times New Roman"/>
                          <a:ea typeface="Times New Roman"/>
                          <a:cs typeface="Times New Roman"/>
                          <a:sym typeface="Times New Roman"/>
                        </a:rPr>
                        <a:t>S.NO</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a:latin typeface="Times New Roman"/>
                          <a:ea typeface="Times New Roman"/>
                          <a:cs typeface="Times New Roman"/>
                          <a:sym typeface="Times New Roman"/>
                        </a:rPr>
                        <a:t>YEAR</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a:latin typeface="Times New Roman"/>
                          <a:ea typeface="Times New Roman"/>
                          <a:cs typeface="Times New Roman"/>
                          <a:sym typeface="Times New Roman"/>
                        </a:rPr>
                        <a:t>AUTHOR DETAILS</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a:latin typeface="Times New Roman"/>
                          <a:ea typeface="Times New Roman"/>
                          <a:cs typeface="Times New Roman"/>
                          <a:sym typeface="Times New Roman"/>
                        </a:rPr>
                        <a:t>JOURNAL DETAILS</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a:latin typeface="Times New Roman"/>
                          <a:ea typeface="Times New Roman"/>
                          <a:cs typeface="Times New Roman"/>
                          <a:sym typeface="Times New Roman"/>
                        </a:rPr>
                        <a:t>APPROACH</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a:latin typeface="Times New Roman"/>
                          <a:ea typeface="Times New Roman"/>
                          <a:cs typeface="Times New Roman"/>
                          <a:sym typeface="Times New Roman"/>
                        </a:rPr>
                        <a:t>OUTCOME</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2238050">
                <a:tc>
                  <a:txBody>
                    <a:bodyPr/>
                    <a:lstStyle/>
                    <a:p>
                      <a:pPr marL="0" lvl="0" indent="0" algn="l" rtl="0">
                        <a:spcBef>
                          <a:spcPts val="0"/>
                        </a:spcBef>
                        <a:spcAft>
                          <a:spcPts val="0"/>
                        </a:spcAft>
                        <a:buNone/>
                      </a:pPr>
                      <a:r>
                        <a:rPr lang="en-IN"/>
                        <a:t>3</a:t>
                      </a:r>
                      <a:endParaRPr/>
                    </a:p>
                  </a:txBody>
                  <a:tcPr marL="91425" marR="91425" marT="91425" marB="91425"/>
                </a:tc>
                <a:tc>
                  <a:txBody>
                    <a:bodyPr/>
                    <a:lstStyle/>
                    <a:p>
                      <a:pPr marL="0" lvl="0" indent="0" algn="l" rtl="0">
                        <a:spcBef>
                          <a:spcPts val="0"/>
                        </a:spcBef>
                        <a:spcAft>
                          <a:spcPts val="0"/>
                        </a:spcAft>
                        <a:buNone/>
                      </a:pPr>
                      <a:r>
                        <a:rPr lang="en-IN"/>
                        <a:t>2023</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M. Abaoud, M. A. Almuqrin, M. F.Khan, et al. "Advancing</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Federated Learning ThroughNovel Mechanism for Privacy</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Preservation in Healthcare</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Applications"</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IEEE Access, Vol. 11, pp.</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83562-83579, 2023</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Federated learning with a</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novel privacy-preserving</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mechanism tailored for</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healthcare applications.</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Pros: Improved data security,</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privacy.</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Cons: High computational cost,</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challenges in model convergen</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2511450">
                <a:tc>
                  <a:txBody>
                    <a:bodyPr/>
                    <a:lstStyle/>
                    <a:p>
                      <a:pPr marL="0" lvl="0" indent="0" algn="l" rtl="0">
                        <a:spcBef>
                          <a:spcPts val="0"/>
                        </a:spcBef>
                        <a:spcAft>
                          <a:spcPts val="0"/>
                        </a:spcAft>
                        <a:buNone/>
                      </a:pPr>
                      <a:r>
                        <a:rPr lang="en-IN"/>
                        <a:t>4</a:t>
                      </a:r>
                      <a:endParaRPr/>
                    </a:p>
                  </a:txBody>
                  <a:tcPr marL="91425" marR="91425" marT="91425" marB="91425"/>
                </a:tc>
                <a:tc>
                  <a:txBody>
                    <a:bodyPr/>
                    <a:lstStyle/>
                    <a:p>
                      <a:pPr marL="0" lvl="0" indent="0" algn="l" rtl="0">
                        <a:spcBef>
                          <a:spcPts val="0"/>
                        </a:spcBef>
                        <a:spcAft>
                          <a:spcPts val="0"/>
                        </a:spcAft>
                        <a:buNone/>
                      </a:pPr>
                      <a:r>
                        <a:rPr lang="en-IN"/>
                        <a:t>2024</a:t>
                      </a:r>
                      <a:endParaRPr/>
                    </a:p>
                  </a:txBody>
                  <a:tcPr marL="91425" marR="91425" marT="91425" marB="91425"/>
                </a:tc>
                <a:tc>
                  <a:txBody>
                    <a:bodyPr/>
                    <a:lstStyle/>
                    <a:p>
                      <a:pPr marL="0" lvl="0" indent="0" algn="l" rtl="0">
                        <a:lnSpc>
                          <a:spcPct val="140023"/>
                        </a:lnSpc>
                        <a:spcBef>
                          <a:spcPts val="0"/>
                        </a:spcBef>
                        <a:spcAft>
                          <a:spcPts val="0"/>
                        </a:spcAft>
                        <a:buClr>
                          <a:schemeClr val="dk1"/>
                        </a:buClr>
                        <a:buFont typeface="Arial"/>
                        <a:buNone/>
                      </a:pPr>
                      <a:r>
                        <a:rPr lang="en-IN">
                          <a:solidFill>
                            <a:schemeClr val="dk1"/>
                          </a:solidFill>
                          <a:latin typeface="Times New Roman"/>
                          <a:ea typeface="Times New Roman"/>
                          <a:cs typeface="Times New Roman"/>
                          <a:sym typeface="Times New Roman"/>
                        </a:rPr>
                        <a:t>P. D. Putra, M. P. Marbun, et al. "Adaptive Defense Scheme Implementation in Muarakarang Subsystem to Prevent Island Operation Failure"</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Title:"Privacy Preserving Attribute-Focused Anonymization Scheme for Healthcare Data Publishing, " IEEE Access, Vol. 10 </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Attribute-focused anonymization with fixedinterval generalization and improved l-diverse slicing </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Pros: Protects stored data, accuracy. Cons: Computationally intensive, centralized dependency.</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9"/>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600"/>
              <a:buFont typeface="Times New Roman"/>
              <a:buNone/>
            </a:pPr>
            <a:r>
              <a:rPr lang="en-IN" sz="3600" b="1">
                <a:solidFill>
                  <a:srgbClr val="7030A0"/>
                </a:solidFill>
                <a:latin typeface="Times New Roman"/>
                <a:ea typeface="Times New Roman"/>
                <a:cs typeface="Times New Roman"/>
                <a:sym typeface="Times New Roman"/>
              </a:rPr>
              <a:t>Literature Survey</a:t>
            </a:r>
            <a:endParaRPr sz="3600" b="1">
              <a:solidFill>
                <a:srgbClr val="7030A0"/>
              </a:solidFill>
              <a:latin typeface="Times New Roman"/>
              <a:ea typeface="Times New Roman"/>
              <a:cs typeface="Times New Roman"/>
              <a:sym typeface="Times New Roman"/>
            </a:endParaRPr>
          </a:p>
        </p:txBody>
      </p:sp>
      <p:sp>
        <p:nvSpPr>
          <p:cNvPr id="155" name="Google Shape;155;p1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156" name="Google Shape;156;p1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400" b="1">
                <a:solidFill>
                  <a:schemeClr val="dk1"/>
                </a:solidFill>
              </a:rPr>
              <a:t>7</a:t>
            </a:fld>
            <a:endParaRPr sz="1400" b="1">
              <a:solidFill>
                <a:schemeClr val="dk1"/>
              </a:solidFill>
            </a:endParaRPr>
          </a:p>
        </p:txBody>
      </p:sp>
      <p:sp>
        <p:nvSpPr>
          <p:cNvPr id="157" name="Google Shape;157;p19"/>
          <p:cNvSpPr txBox="1">
            <a:spLocks noGrp="1"/>
          </p:cNvSpPr>
          <p:nvPr>
            <p:ph type="ftr" idx="11"/>
          </p:nvPr>
        </p:nvSpPr>
        <p:spPr>
          <a:xfrm>
            <a:off x="3028950" y="6356350"/>
            <a:ext cx="34290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graphicFrame>
        <p:nvGraphicFramePr>
          <p:cNvPr id="158" name="Google Shape;158;p19"/>
          <p:cNvGraphicFramePr/>
          <p:nvPr/>
        </p:nvGraphicFramePr>
        <p:xfrm>
          <a:off x="0" y="759375"/>
          <a:ext cx="9144025" cy="5332450"/>
        </p:xfrm>
        <a:graphic>
          <a:graphicData uri="http://schemas.openxmlformats.org/drawingml/2006/table">
            <a:tbl>
              <a:tblPr>
                <a:noFill/>
                <a:tableStyleId>{71BA723B-261D-40B7-905D-2FE311C2DDC1}</a:tableStyleId>
              </a:tblPr>
              <a:tblGrid>
                <a:gridCol w="900925">
                  <a:extLst>
                    <a:ext uri="{9D8B030D-6E8A-4147-A177-3AD203B41FA5}">
                      <a16:colId xmlns:a16="http://schemas.microsoft.com/office/drawing/2014/main" val="20000"/>
                    </a:ext>
                  </a:extLst>
                </a:gridCol>
                <a:gridCol w="838375">
                  <a:extLst>
                    <a:ext uri="{9D8B030D-6E8A-4147-A177-3AD203B41FA5}">
                      <a16:colId xmlns:a16="http://schemas.microsoft.com/office/drawing/2014/main" val="20001"/>
                    </a:ext>
                  </a:extLst>
                </a:gridCol>
                <a:gridCol w="1936675">
                  <a:extLst>
                    <a:ext uri="{9D8B030D-6E8A-4147-A177-3AD203B41FA5}">
                      <a16:colId xmlns:a16="http://schemas.microsoft.com/office/drawing/2014/main" val="20002"/>
                    </a:ext>
                  </a:extLst>
                </a:gridCol>
                <a:gridCol w="1850225">
                  <a:extLst>
                    <a:ext uri="{9D8B030D-6E8A-4147-A177-3AD203B41FA5}">
                      <a16:colId xmlns:a16="http://schemas.microsoft.com/office/drawing/2014/main" val="20003"/>
                    </a:ext>
                  </a:extLst>
                </a:gridCol>
                <a:gridCol w="1709925">
                  <a:extLst>
                    <a:ext uri="{9D8B030D-6E8A-4147-A177-3AD203B41FA5}">
                      <a16:colId xmlns:a16="http://schemas.microsoft.com/office/drawing/2014/main" val="20004"/>
                    </a:ext>
                  </a:extLst>
                </a:gridCol>
                <a:gridCol w="1907900">
                  <a:extLst>
                    <a:ext uri="{9D8B030D-6E8A-4147-A177-3AD203B41FA5}">
                      <a16:colId xmlns:a16="http://schemas.microsoft.com/office/drawing/2014/main" val="20005"/>
                    </a:ext>
                  </a:extLst>
                </a:gridCol>
              </a:tblGrid>
              <a:tr h="921500">
                <a:tc>
                  <a:txBody>
                    <a:bodyPr/>
                    <a:lstStyle/>
                    <a:p>
                      <a:pPr marL="0" lvl="0" indent="0" algn="l" rtl="0">
                        <a:spcBef>
                          <a:spcPts val="0"/>
                        </a:spcBef>
                        <a:spcAft>
                          <a:spcPts val="0"/>
                        </a:spcAft>
                        <a:buNone/>
                      </a:pPr>
                      <a:r>
                        <a:rPr lang="en-IN" sz="1600">
                          <a:latin typeface="Times New Roman"/>
                          <a:ea typeface="Times New Roman"/>
                          <a:cs typeface="Times New Roman"/>
                          <a:sym typeface="Times New Roman"/>
                        </a:rPr>
                        <a:t>S.NO</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600">
                          <a:latin typeface="Times New Roman"/>
                          <a:ea typeface="Times New Roman"/>
                          <a:cs typeface="Times New Roman"/>
                          <a:sym typeface="Times New Roman"/>
                        </a:rPr>
                        <a:t>YEAR</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600">
                          <a:latin typeface="Times New Roman"/>
                          <a:ea typeface="Times New Roman"/>
                          <a:cs typeface="Times New Roman"/>
                          <a:sym typeface="Times New Roman"/>
                        </a:rPr>
                        <a:t>AUTHOR DETAILS</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600">
                          <a:latin typeface="Times New Roman"/>
                          <a:ea typeface="Times New Roman"/>
                          <a:cs typeface="Times New Roman"/>
                          <a:sym typeface="Times New Roman"/>
                        </a:rPr>
                        <a:t>JOURNAL DETAILS</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600">
                          <a:latin typeface="Times New Roman"/>
                          <a:ea typeface="Times New Roman"/>
                          <a:cs typeface="Times New Roman"/>
                          <a:sym typeface="Times New Roman"/>
                        </a:rPr>
                        <a:t>APPROACH</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600">
                          <a:latin typeface="Times New Roman"/>
                          <a:ea typeface="Times New Roman"/>
                          <a:cs typeface="Times New Roman"/>
                          <a:sym typeface="Times New Roman"/>
                        </a:rPr>
                        <a:t>OUTCOME</a:t>
                      </a:r>
                      <a:endParaRPr sz="16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1799200">
                <a:tc>
                  <a:txBody>
                    <a:bodyPr/>
                    <a:lstStyle/>
                    <a:p>
                      <a:pPr marL="0" lvl="0" indent="0" algn="l" rtl="0">
                        <a:spcBef>
                          <a:spcPts val="0"/>
                        </a:spcBef>
                        <a:spcAft>
                          <a:spcPts val="0"/>
                        </a:spcAft>
                        <a:buNone/>
                      </a:pPr>
                      <a:r>
                        <a:rPr lang="en-IN"/>
                        <a:t>5</a:t>
                      </a:r>
                      <a:endParaRPr/>
                    </a:p>
                  </a:txBody>
                  <a:tcPr marL="91425" marR="91425" marT="91425" marB="91425"/>
                </a:tc>
                <a:tc>
                  <a:txBody>
                    <a:bodyPr/>
                    <a:lstStyle/>
                    <a:p>
                      <a:pPr marL="0" lvl="0" indent="0" algn="l" rtl="0">
                        <a:spcBef>
                          <a:spcPts val="0"/>
                        </a:spcBef>
                        <a:spcAft>
                          <a:spcPts val="0"/>
                        </a:spcAft>
                        <a:buNone/>
                      </a:pPr>
                      <a:r>
                        <a:rPr lang="en-IN"/>
                        <a:t>2023</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Aaron J. Boddy, William Hurst, Michael Mackay, Abdennour El Rhalibi</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Title:"Density-Based Outlier Detection for Safeguarding Electronic Patient Record Systems, " IEEE Access, Vol. 7</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Applied the Local Outlier Factor (LOF) algorithm for anomaly detection in EPR data. </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Pros: Protects stored data, visualizes anomalies effectively. Cons: Limitedtransit,computational overhead</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2611750">
                <a:tc>
                  <a:txBody>
                    <a:bodyPr/>
                    <a:lstStyle/>
                    <a:p>
                      <a:pPr marL="0" lvl="0" indent="0" algn="l" rtl="0">
                        <a:spcBef>
                          <a:spcPts val="0"/>
                        </a:spcBef>
                        <a:spcAft>
                          <a:spcPts val="0"/>
                        </a:spcAft>
                        <a:buNone/>
                      </a:pPr>
                      <a:r>
                        <a:rPr lang="en-IN"/>
                        <a:t>6</a:t>
                      </a:r>
                      <a:endParaRPr/>
                    </a:p>
                  </a:txBody>
                  <a:tcPr marL="91425" marR="91425" marT="91425" marB="91425"/>
                </a:tc>
                <a:tc>
                  <a:txBody>
                    <a:bodyPr/>
                    <a:lstStyle/>
                    <a:p>
                      <a:pPr marL="0" lvl="0" indent="0" algn="l" rtl="0">
                        <a:spcBef>
                          <a:spcPts val="0"/>
                        </a:spcBef>
                        <a:spcAft>
                          <a:spcPts val="0"/>
                        </a:spcAft>
                        <a:buNone/>
                      </a:pPr>
                      <a:r>
                        <a:rPr lang="en-IN"/>
                        <a:t>2022</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Ahmed M. Elmisery, Seungmin Rho, Dmitri Botvich</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Title:"A Fog-Based Middleware for Automated Compliance With OECD Privacy Principles in Internet of Healthcare Things, " IEEE Access, Vol. 4</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Proposed EMCP (Enhanced Middleware for Collaborative Privacy) that uses fog nodes to two-stage data concealment process.</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Pros: Protects stored data, enhances privacy in healthcare recommendations. Cons: Centralized dependency.</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600"/>
              <a:buFont typeface="Times New Roman"/>
              <a:buNone/>
            </a:pPr>
            <a:r>
              <a:rPr lang="en-IN" sz="3600" b="1">
                <a:solidFill>
                  <a:srgbClr val="7030A0"/>
                </a:solidFill>
                <a:latin typeface="Times New Roman"/>
                <a:ea typeface="Times New Roman"/>
                <a:cs typeface="Times New Roman"/>
                <a:sym typeface="Times New Roman"/>
              </a:rPr>
              <a:t>Problem Statement</a:t>
            </a:r>
            <a:endParaRPr sz="3600" b="1">
              <a:solidFill>
                <a:srgbClr val="7030A0"/>
              </a:solidFill>
              <a:latin typeface="Times New Roman"/>
              <a:ea typeface="Times New Roman"/>
              <a:cs typeface="Times New Roman"/>
              <a:sym typeface="Times New Roman"/>
            </a:endParaRPr>
          </a:p>
        </p:txBody>
      </p:sp>
      <p:sp>
        <p:nvSpPr>
          <p:cNvPr id="164" name="Google Shape;164;p2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165" name="Google Shape;165;p2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400" b="1">
                <a:solidFill>
                  <a:schemeClr val="dk1"/>
                </a:solidFill>
              </a:rPr>
              <a:t>8</a:t>
            </a:fld>
            <a:endParaRPr sz="1400" b="1">
              <a:solidFill>
                <a:schemeClr val="dk1"/>
              </a:solidFill>
            </a:endParaRPr>
          </a:p>
        </p:txBody>
      </p:sp>
      <p:sp>
        <p:nvSpPr>
          <p:cNvPr id="166" name="Google Shape;166;p20"/>
          <p:cNvSpPr txBox="1">
            <a:spLocks noGrp="1"/>
          </p:cNvSpPr>
          <p:nvPr>
            <p:ph type="ftr" idx="11"/>
          </p:nvPr>
        </p:nvSpPr>
        <p:spPr>
          <a:xfrm>
            <a:off x="3028950" y="6356350"/>
            <a:ext cx="38322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167" name="Google Shape;167;p20"/>
          <p:cNvSpPr txBox="1"/>
          <p:nvPr/>
        </p:nvSpPr>
        <p:spPr>
          <a:xfrm>
            <a:off x="794850" y="934450"/>
            <a:ext cx="7554300" cy="5183700"/>
          </a:xfrm>
          <a:prstGeom prst="rect">
            <a:avLst/>
          </a:prstGeom>
          <a:noFill/>
          <a:ln>
            <a:noFill/>
          </a:ln>
        </p:spPr>
        <p:txBody>
          <a:bodyPr spcFirstLastPara="1" wrap="square" lIns="91425" tIns="91425" rIns="91425" bIns="91425" anchor="t" anchorCtr="0">
            <a:noAutofit/>
          </a:bodyPr>
          <a:lstStyle/>
          <a:p>
            <a:pPr marL="457200" lvl="0" indent="-355600" algn="just" rtl="0">
              <a:lnSpc>
                <a:spcPct val="150000"/>
              </a:lnSpc>
              <a:spcBef>
                <a:spcPts val="1200"/>
              </a:spcBef>
              <a:spcAft>
                <a:spcPts val="0"/>
              </a:spcAft>
              <a:buClr>
                <a:schemeClr val="dk1"/>
              </a:buClr>
              <a:buSzPts val="2000"/>
              <a:buFont typeface="Times New Roman"/>
              <a:buChar char="●"/>
            </a:pPr>
            <a:r>
              <a:rPr lang="en-IN" sz="2000">
                <a:solidFill>
                  <a:schemeClr val="dk1"/>
                </a:solidFill>
                <a:latin typeface="Times New Roman"/>
                <a:ea typeface="Times New Roman"/>
                <a:cs typeface="Times New Roman"/>
                <a:sym typeface="Times New Roman"/>
              </a:rPr>
              <a:t>Traditional healthcare systems struggle with </a:t>
            </a:r>
            <a:r>
              <a:rPr lang="en-IN" sz="2000" b="1">
                <a:solidFill>
                  <a:schemeClr val="dk1"/>
                </a:solidFill>
                <a:latin typeface="Times New Roman"/>
                <a:ea typeface="Times New Roman"/>
                <a:cs typeface="Times New Roman"/>
                <a:sym typeface="Times New Roman"/>
              </a:rPr>
              <a:t>data security, patient management, and seamless communication</a:t>
            </a:r>
            <a:r>
              <a:rPr lang="en-IN" sz="2000">
                <a:solidFill>
                  <a:schemeClr val="dk1"/>
                </a:solidFill>
                <a:latin typeface="Times New Roman"/>
                <a:ea typeface="Times New Roman"/>
                <a:cs typeface="Times New Roman"/>
                <a:sym typeface="Times New Roman"/>
              </a:rPr>
              <a:t> among stakeholders. </a:t>
            </a:r>
            <a:endParaRPr sz="200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IN" sz="2000">
                <a:solidFill>
                  <a:schemeClr val="dk1"/>
                </a:solidFill>
                <a:latin typeface="Times New Roman"/>
                <a:ea typeface="Times New Roman"/>
                <a:cs typeface="Times New Roman"/>
                <a:sym typeface="Times New Roman"/>
              </a:rPr>
              <a:t>Manual processes cause </a:t>
            </a:r>
            <a:r>
              <a:rPr lang="en-IN" sz="2000" b="1">
                <a:solidFill>
                  <a:schemeClr val="dk1"/>
                </a:solidFill>
                <a:latin typeface="Times New Roman"/>
                <a:ea typeface="Times New Roman"/>
                <a:cs typeface="Times New Roman"/>
                <a:sym typeface="Times New Roman"/>
              </a:rPr>
              <a:t>delays in consultations, difficulty in accessing records, and lack of coordination</a:t>
            </a:r>
            <a:r>
              <a:rPr lang="en-IN" sz="2000">
                <a:solidFill>
                  <a:schemeClr val="dk1"/>
                </a:solidFill>
                <a:latin typeface="Times New Roman"/>
                <a:ea typeface="Times New Roman"/>
                <a:cs typeface="Times New Roman"/>
                <a:sym typeface="Times New Roman"/>
              </a:rPr>
              <a:t> between departments. </a:t>
            </a:r>
            <a:endParaRPr sz="200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IN" sz="2000">
                <a:solidFill>
                  <a:schemeClr val="dk1"/>
                </a:solidFill>
                <a:latin typeface="Times New Roman"/>
                <a:ea typeface="Times New Roman"/>
                <a:cs typeface="Times New Roman"/>
                <a:sym typeface="Times New Roman"/>
              </a:rPr>
              <a:t>A </a:t>
            </a:r>
            <a:r>
              <a:rPr lang="en-IN" sz="2000" b="1">
                <a:solidFill>
                  <a:schemeClr val="dk1"/>
                </a:solidFill>
                <a:latin typeface="Times New Roman"/>
                <a:ea typeface="Times New Roman"/>
                <a:cs typeface="Times New Roman"/>
                <a:sym typeface="Times New Roman"/>
              </a:rPr>
              <a:t>secure, integrated, and user-friendly system</a:t>
            </a:r>
            <a:r>
              <a:rPr lang="en-IN" sz="2000">
                <a:solidFill>
                  <a:schemeClr val="dk1"/>
                </a:solidFill>
                <a:latin typeface="Times New Roman"/>
                <a:ea typeface="Times New Roman"/>
                <a:cs typeface="Times New Roman"/>
                <a:sym typeface="Times New Roman"/>
              </a:rPr>
              <a:t> is needed to enhance efficiency and protect patient data.</a:t>
            </a:r>
            <a:endParaRPr sz="2000">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600"/>
              <a:buFont typeface="Times New Roman"/>
              <a:buNone/>
            </a:pPr>
            <a:r>
              <a:rPr lang="en-IN" sz="3600" b="1">
                <a:solidFill>
                  <a:srgbClr val="7030A0"/>
                </a:solidFill>
                <a:latin typeface="Times New Roman"/>
                <a:ea typeface="Times New Roman"/>
                <a:cs typeface="Times New Roman"/>
                <a:sym typeface="Times New Roman"/>
              </a:rPr>
              <a:t>Proposed System</a:t>
            </a:r>
            <a:endParaRPr sz="3600" b="1">
              <a:solidFill>
                <a:srgbClr val="7030A0"/>
              </a:solidFill>
              <a:latin typeface="Times New Roman"/>
              <a:ea typeface="Times New Roman"/>
              <a:cs typeface="Times New Roman"/>
              <a:sym typeface="Times New Roman"/>
            </a:endParaRPr>
          </a:p>
        </p:txBody>
      </p:sp>
      <p:sp>
        <p:nvSpPr>
          <p:cNvPr id="173" name="Google Shape;173;p2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03-04-2025</a:t>
            </a:r>
            <a:endParaRPr/>
          </a:p>
        </p:txBody>
      </p:sp>
      <p:sp>
        <p:nvSpPr>
          <p:cNvPr id="174" name="Google Shape;174;p2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400" b="1">
                <a:solidFill>
                  <a:schemeClr val="dk1"/>
                </a:solidFill>
              </a:rPr>
              <a:t>9</a:t>
            </a:fld>
            <a:endParaRPr sz="1400" b="1">
              <a:solidFill>
                <a:schemeClr val="dk1"/>
              </a:solidFill>
            </a:endParaRPr>
          </a:p>
        </p:txBody>
      </p:sp>
      <p:sp>
        <p:nvSpPr>
          <p:cNvPr id="175" name="Google Shape;175;p21"/>
          <p:cNvSpPr txBox="1">
            <a:spLocks noGrp="1"/>
          </p:cNvSpPr>
          <p:nvPr>
            <p:ph type="ftr" idx="11"/>
          </p:nvPr>
        </p:nvSpPr>
        <p:spPr>
          <a:xfrm>
            <a:off x="3028950" y="6356350"/>
            <a:ext cx="3863400" cy="365100"/>
          </a:xfrm>
          <a:prstGeom prst="rect">
            <a:avLst/>
          </a:prstGeom>
          <a:noFill/>
          <a:ln>
            <a:noFill/>
          </a:ln>
        </p:spPr>
        <p:txBody>
          <a:bodyPr spcFirstLastPara="1" wrap="square" lIns="91425" tIns="45700" rIns="91425" bIns="45700" anchor="ctr" anchorCtr="0">
            <a:normAutofit fontScale="25000"/>
          </a:bodyPr>
          <a:lstStyle/>
          <a:p>
            <a:pPr marL="0" lvl="0" indent="0" algn="l" rtl="0">
              <a:spcBef>
                <a:spcPts val="0"/>
              </a:spcBef>
              <a:spcAft>
                <a:spcPts val="0"/>
              </a:spcAft>
              <a:buClr>
                <a:schemeClr val="dk1"/>
              </a:buClr>
              <a:buFont typeface="Arial"/>
              <a:buNone/>
            </a:pPr>
            <a:r>
              <a:rPr lang="en-IN" sz="2400" b="1">
                <a:solidFill>
                  <a:schemeClr val="dk1"/>
                </a:solidFill>
                <a:latin typeface="Times New Roman"/>
                <a:ea typeface="Times New Roman"/>
                <a:cs typeface="Times New Roman"/>
                <a:sym typeface="Times New Roman"/>
              </a:rPr>
              <a:t>DEVELOPMENT OF SECURE HEALTHCARE MANAGEMENT SYSTEM FOR UTILIZING BLOCKCHAIN TECHNOLOGY FOR ENCRYPTED PATIENT DATA TRANSMISSION</a:t>
            </a:r>
            <a:endParaRPr sz="24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176" name="Google Shape;176;p21"/>
          <p:cNvSpPr txBox="1"/>
          <p:nvPr/>
        </p:nvSpPr>
        <p:spPr>
          <a:xfrm>
            <a:off x="628575" y="926225"/>
            <a:ext cx="7886700" cy="4417500"/>
          </a:xfrm>
          <a:prstGeom prst="rect">
            <a:avLst/>
          </a:prstGeom>
          <a:noFill/>
          <a:ln>
            <a:noFill/>
          </a:ln>
        </p:spPr>
        <p:txBody>
          <a:bodyPr spcFirstLastPara="1" wrap="square" lIns="91425" tIns="91425" rIns="91425" bIns="91425" anchor="t" anchorCtr="0">
            <a:noAutofit/>
          </a:bodyPr>
          <a:lstStyle/>
          <a:p>
            <a:pPr marL="457200" lvl="0" indent="-355600" algn="just" rtl="0">
              <a:lnSpc>
                <a:spcPct val="150000"/>
              </a:lnSpc>
              <a:spcBef>
                <a:spcPts val="0"/>
              </a:spcBef>
              <a:spcAft>
                <a:spcPts val="0"/>
              </a:spcAft>
              <a:buClr>
                <a:schemeClr val="dk1"/>
              </a:buClr>
              <a:buSzPts val="2000"/>
              <a:buFont typeface="Times New Roman"/>
              <a:buChar char="●"/>
            </a:pPr>
            <a:r>
              <a:rPr lang="en-IN" sz="2000">
                <a:solidFill>
                  <a:schemeClr val="dk1"/>
                </a:solidFill>
                <a:latin typeface="Times New Roman"/>
                <a:ea typeface="Times New Roman"/>
                <a:cs typeface="Times New Roman"/>
                <a:sym typeface="Times New Roman"/>
              </a:rPr>
              <a:t>The proposed system is a </a:t>
            </a:r>
            <a:r>
              <a:rPr lang="en-IN" sz="2000" b="1">
                <a:solidFill>
                  <a:schemeClr val="dk1"/>
                </a:solidFill>
                <a:latin typeface="Times New Roman"/>
                <a:ea typeface="Times New Roman"/>
                <a:cs typeface="Times New Roman"/>
                <a:sym typeface="Times New Roman"/>
              </a:rPr>
              <a:t>secure, integrated healthcare management platform</a:t>
            </a:r>
            <a:r>
              <a:rPr lang="en-IN" sz="2000">
                <a:solidFill>
                  <a:schemeClr val="dk1"/>
                </a:solidFill>
                <a:latin typeface="Times New Roman"/>
                <a:ea typeface="Times New Roman"/>
                <a:cs typeface="Times New Roman"/>
                <a:sym typeface="Times New Roman"/>
              </a:rPr>
              <a:t> that streamlines </a:t>
            </a:r>
            <a:r>
              <a:rPr lang="en-IN" sz="2000" b="1">
                <a:solidFill>
                  <a:schemeClr val="dk1"/>
                </a:solidFill>
                <a:latin typeface="Times New Roman"/>
                <a:ea typeface="Times New Roman"/>
                <a:cs typeface="Times New Roman"/>
                <a:sym typeface="Times New Roman"/>
              </a:rPr>
              <a:t>patient registration, doctor consultations, interdepartmental collaboration, and real-time communication</a:t>
            </a:r>
            <a:r>
              <a:rPr lang="en-IN"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IN" sz="2000">
                <a:solidFill>
                  <a:schemeClr val="dk1"/>
                </a:solidFill>
                <a:latin typeface="Times New Roman"/>
                <a:ea typeface="Times New Roman"/>
                <a:cs typeface="Times New Roman"/>
                <a:sym typeface="Times New Roman"/>
              </a:rPr>
              <a:t> It ensures </a:t>
            </a:r>
            <a:r>
              <a:rPr lang="en-IN" sz="2000" b="1">
                <a:solidFill>
                  <a:schemeClr val="dk1"/>
                </a:solidFill>
                <a:latin typeface="Times New Roman"/>
                <a:ea typeface="Times New Roman"/>
                <a:cs typeface="Times New Roman"/>
                <a:sym typeface="Times New Roman"/>
              </a:rPr>
              <a:t>data privacy through encryption, authentication, and role-based access control</a:t>
            </a:r>
            <a:r>
              <a:rPr lang="en-IN" sz="2000">
                <a:solidFill>
                  <a:schemeClr val="dk1"/>
                </a:solidFill>
                <a:latin typeface="Times New Roman"/>
                <a:ea typeface="Times New Roman"/>
                <a:cs typeface="Times New Roman"/>
                <a:sym typeface="Times New Roman"/>
              </a:rPr>
              <a:t>, preventing unauthorized access. </a:t>
            </a:r>
            <a:endParaRPr sz="200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IN" sz="2000">
                <a:solidFill>
                  <a:schemeClr val="dk1"/>
                </a:solidFill>
                <a:latin typeface="Times New Roman"/>
                <a:ea typeface="Times New Roman"/>
                <a:cs typeface="Times New Roman"/>
                <a:sym typeface="Times New Roman"/>
              </a:rPr>
              <a:t>The system also enables </a:t>
            </a:r>
            <a:r>
              <a:rPr lang="en-IN" sz="2000" b="1">
                <a:solidFill>
                  <a:schemeClr val="dk1"/>
                </a:solidFill>
                <a:latin typeface="Times New Roman"/>
                <a:ea typeface="Times New Roman"/>
                <a:cs typeface="Times New Roman"/>
                <a:sym typeface="Times New Roman"/>
              </a:rPr>
              <a:t>telemedicine capabilities</a:t>
            </a:r>
            <a:r>
              <a:rPr lang="en-IN" sz="2000">
                <a:solidFill>
                  <a:schemeClr val="dk1"/>
                </a:solidFill>
                <a:latin typeface="Times New Roman"/>
                <a:ea typeface="Times New Roman"/>
                <a:cs typeface="Times New Roman"/>
                <a:sym typeface="Times New Roman"/>
              </a:rPr>
              <a:t>, allowing patients to consult healthcare providers remotely via </a:t>
            </a:r>
            <a:r>
              <a:rPr lang="en-IN" sz="2000" b="1">
                <a:solidFill>
                  <a:schemeClr val="dk1"/>
                </a:solidFill>
                <a:latin typeface="Times New Roman"/>
                <a:ea typeface="Times New Roman"/>
                <a:cs typeface="Times New Roman"/>
                <a:sym typeface="Times New Roman"/>
              </a:rPr>
              <a:t>text messages </a:t>
            </a:r>
            <a:r>
              <a:rPr lang="en-IN" sz="2000">
                <a:solidFill>
                  <a:schemeClr val="dk1"/>
                </a:solidFill>
                <a:latin typeface="Times New Roman"/>
                <a:ea typeface="Times New Roman"/>
                <a:cs typeface="Times New Roman"/>
                <a:sym typeface="Times New Roman"/>
              </a:rPr>
              <a:t> for enhanced accessibility and efficiency.</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2979</Words>
  <Application>Microsoft Office PowerPoint</Application>
  <PresentationFormat>On-screen Show (4:3)</PresentationFormat>
  <Paragraphs>317</Paragraphs>
  <Slides>34</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Times New Roman</vt:lpstr>
      <vt:lpstr>Office Theme</vt:lpstr>
      <vt:lpstr>PowerPoint Presentation</vt:lpstr>
      <vt:lpstr>Abstract</vt:lpstr>
      <vt:lpstr>Introduction</vt:lpstr>
      <vt:lpstr>Objective of the Project</vt:lpstr>
      <vt:lpstr>Literature Survey</vt:lpstr>
      <vt:lpstr>Literature Survey</vt:lpstr>
      <vt:lpstr>Literature Survey</vt:lpstr>
      <vt:lpstr>Problem Statement</vt:lpstr>
      <vt:lpstr>Proposed System</vt:lpstr>
      <vt:lpstr>Software / Hardware used</vt:lpstr>
      <vt:lpstr>Architecture / Methodology used</vt:lpstr>
      <vt:lpstr>System Design </vt:lpstr>
      <vt:lpstr>PowerPoint Presentation</vt:lpstr>
      <vt:lpstr>PowerPoint Presentation</vt:lpstr>
      <vt:lpstr>PowerPoint Presentation</vt:lpstr>
      <vt:lpstr>Module Description</vt:lpstr>
      <vt:lpstr>Module Description</vt:lpstr>
      <vt:lpstr>Module Description</vt:lpstr>
      <vt:lpstr>Module Description</vt:lpstr>
      <vt:lpstr>Results</vt:lpstr>
      <vt:lpstr>Results</vt:lpstr>
      <vt:lpstr>Screen Shots</vt:lpstr>
      <vt:lpstr>Patient Module </vt:lpstr>
      <vt:lpstr>Doctor Module </vt:lpstr>
      <vt:lpstr>Other department Module  </vt:lpstr>
      <vt:lpstr>Chat module</vt:lpstr>
      <vt:lpstr>Encrypted Data</vt:lpstr>
      <vt:lpstr>Conclusion</vt:lpstr>
      <vt:lpstr> Future Enhancement</vt:lpstr>
      <vt:lpstr>Reference Paper/ URL</vt:lpstr>
      <vt:lpstr> </vt:lpstr>
      <vt:lpstr>Conference Certificates</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Dharshini B</cp:lastModifiedBy>
  <cp:revision>2</cp:revision>
  <dcterms:modified xsi:type="dcterms:W3CDTF">2025-04-03T07:17:47Z</dcterms:modified>
</cp:coreProperties>
</file>